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9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3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1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8FB8AB-206D-4DD5-8FAF-09F0130048C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F2606B-92E4-4559-989E-3561C5CCD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9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82825-24E6-A400-34DF-FFE00E68E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5" y="666186"/>
            <a:ext cx="10858829" cy="2086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85D3B-5EA4-4189-140D-F4D856DC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23"/>
          <a:stretch/>
        </p:blipFill>
        <p:spPr>
          <a:xfrm>
            <a:off x="922224" y="2753168"/>
            <a:ext cx="6294654" cy="1021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FA1AB4-06FD-32F3-07CE-C79DF10BFCA6}"/>
              </a:ext>
            </a:extLst>
          </p:cNvPr>
          <p:cNvSpPr/>
          <p:nvPr/>
        </p:nvSpPr>
        <p:spPr>
          <a:xfrm>
            <a:off x="4069551" y="3429000"/>
            <a:ext cx="476675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0">
                  <a:solidFill>
                    <a:srgbClr val="613FE7"/>
                  </a:solidFill>
                </a:ln>
                <a:solidFill>
                  <a:srgbClr val="613FE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FDC527-5FD0-0CC5-AD71-6670F9D6A319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23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8C2E6-8671-129E-1BB7-F5E807AC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238EA2-C9ED-68CC-C872-AC29E17CF4CA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逻辑推理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8B1CE-C920-91A6-DA00-86AE36CB645D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7B4FF-A769-7D17-CB7C-CFDB3816C87B}"/>
              </a:ext>
            </a:extLst>
          </p:cNvPr>
          <p:cNvSpPr/>
          <p:nvPr/>
        </p:nvSpPr>
        <p:spPr>
          <a:xfrm>
            <a:off x="1125228" y="2100851"/>
            <a:ext cx="10676000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建议的数学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推理提示词：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a meticulous mathematician and logician. </a:t>
            </a:r>
          </a:p>
          <a:p>
            <a:r>
              <a:rPr lang="en-US" altLang="zh-CN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dealing with financial or applied math problems. </a:t>
            </a:r>
          </a:p>
          <a:p>
            <a:r>
              <a:rPr lang="en-US" altLang="zh-CN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expected to give rigorous proof and analysis in detail. </a:t>
            </a:r>
          </a:p>
          <a:p>
            <a:r>
              <a:rPr lang="en-US" altLang="zh-CN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use Latex or Markdown form to illustrate mathematic symbols. </a:t>
            </a:r>
          </a:p>
          <a:p>
            <a:r>
              <a:rPr lang="en-US" altLang="zh-CN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Double check before giving a response but avoid endless thinking.</a:t>
            </a:r>
          </a:p>
        </p:txBody>
      </p:sp>
    </p:spTree>
    <p:extLst>
      <p:ext uri="{BB962C8B-B14F-4D97-AF65-F5344CB8AC3E}">
        <p14:creationId xmlns:p14="http://schemas.microsoft.com/office/powerpoint/2010/main" val="312306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396BB-EBDA-D0A3-AF87-D8DA226BA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62AA6-7CD6-5103-4F33-3AC2E85679A8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r>
              <a:rPr lang="en-US" altLang="zh-CN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代码转写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3216F-B0D1-774D-A3A9-5F99AD49A6F6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5CB61-EC1E-0046-7C7F-6F855E12AEEC}"/>
              </a:ext>
            </a:extLst>
          </p:cNvPr>
          <p:cNvSpPr/>
          <p:nvPr/>
        </p:nvSpPr>
        <p:spPr>
          <a:xfrm>
            <a:off x="1125228" y="2100851"/>
            <a:ext cx="1100070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编程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开源模型第一梯队，但是不适合无代码编程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天梯图：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o3 mini &gt; DS R1 671B &gt; QWQ 32B &gt; DS R1 32B</a:t>
            </a: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Code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整体质量较高，算法题目质量极高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@1Pass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率不高，但经过提示和修改后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@2Pass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率极高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@1Pass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率不高主要是因为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Prompt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遵循能力一般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Prompt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遵循能力一般，需要更加详尽的提示词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AAC0-E820-8671-DC57-1EC6CCAC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86146-A842-EA6A-5332-9901624743BC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r>
              <a:rPr lang="en-US" altLang="zh-CN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代码转写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5B07F-658B-239C-0175-8A962E29B619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3B5D8-D8A3-D6DE-7BCD-CA5A1670E834}"/>
              </a:ext>
            </a:extLst>
          </p:cNvPr>
          <p:cNvSpPr/>
          <p:nvPr/>
        </p:nvSpPr>
        <p:spPr>
          <a:xfrm>
            <a:off x="1125228" y="2100851"/>
            <a:ext cx="492154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编程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案例：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六边形弹球实验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雨降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烟花模拟</a:t>
            </a:r>
            <a:endParaRPr lang="en-US" altLang="zh-CN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43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D2C1-4F6C-224C-4AFF-AC988733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690B4C-2907-C010-1394-D248265E78FC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r>
              <a:rPr lang="en-US" altLang="zh-CN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代码转写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80A9E-D685-0FF6-CB43-DE45BC4036BE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13F2B-93D7-571E-59A2-A55D83106B37}"/>
              </a:ext>
            </a:extLst>
          </p:cNvPr>
          <p:cNvSpPr/>
          <p:nvPr/>
        </p:nvSpPr>
        <p:spPr>
          <a:xfrm>
            <a:off x="1125228" y="2100851"/>
            <a:ext cx="11001025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编程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建议的编程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代码转写提示词：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Think long and explore more.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a meticulous mathematician and experienced programmer. 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dealing with financial or applied math problems with data structure and algorithms. 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expected to produce high-quality production level code in Python, C++ or R.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use Latex or Markdown form to illustrate mathematic symbols and use code blocks to put code. 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Always try to split big tasks into small tasks and follow them up. 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Consider and construct your code in high levels and low levels when thinking; try to identify and avoid errors </a:t>
            </a:r>
          </a:p>
          <a:p>
            <a:r>
              <a:rPr lang="en-US" altLang="zh-CN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mentioning what should be done or what should be avoided explicitly when thinking (like undefined symbols).</a:t>
            </a:r>
          </a:p>
        </p:txBody>
      </p:sp>
    </p:spTree>
    <p:extLst>
      <p:ext uri="{BB962C8B-B14F-4D97-AF65-F5344CB8AC3E}">
        <p14:creationId xmlns:p14="http://schemas.microsoft.com/office/powerpoint/2010/main" val="319373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F91A3-5DD0-FA73-FD12-11AC09F0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69A77-715A-79FC-80ED-48145147592E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翻译</a:t>
            </a:r>
            <a:r>
              <a:rPr lang="en-US" altLang="zh-CN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文本推理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107D4-C3AF-E625-AD54-203779A984EE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B6F62-0E7D-5532-7D85-F7AC65734239}"/>
              </a:ext>
            </a:extLst>
          </p:cNvPr>
          <p:cNvSpPr/>
          <p:nvPr/>
        </p:nvSpPr>
        <p:spPr>
          <a:xfrm>
            <a:off x="1125228" y="2100851"/>
            <a:ext cx="11056232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开源模型第一梯队，但是需要思考时间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天梯图：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DS R1 671B = QWQ 32B = GPT 4o &gt; DS R1 32B</a:t>
            </a: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翻译和文本推理能力极高，但是思考较慢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Thinking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的存在使语境理解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专有名词能力更准确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@1Pass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率很高很高，对于翻译和文本推理类题目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适合做题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适合学英语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适合长文本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论文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理解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2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2A98-01A5-EB66-44C8-27A8FE853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F0945-1671-F2C5-6F25-063719FAEE13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翻译</a:t>
            </a:r>
            <a:r>
              <a:rPr lang="en-US" altLang="zh-CN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文本推理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85F77-44F4-476E-94CD-3F17DB5E787F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6DC3D-3080-BF0A-1A47-A3F7B0D707C3}"/>
              </a:ext>
            </a:extLst>
          </p:cNvPr>
          <p:cNvSpPr/>
          <p:nvPr/>
        </p:nvSpPr>
        <p:spPr>
          <a:xfrm>
            <a:off x="1125228" y="2100851"/>
            <a:ext cx="538480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案例：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专业场景下英翻中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GRE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填词题解题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GRE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阅读题解题</a:t>
            </a:r>
            <a:endParaRPr lang="en-US" altLang="zh-CN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DD14-0814-C4A3-1F7C-BB06A62D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9E1DA-4B57-4829-D5D1-59652BFF27A5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翻译</a:t>
            </a:r>
            <a:r>
              <a:rPr lang="en-US" altLang="zh-CN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文本推理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09107-D781-3EA8-DAD8-7E56A35E0537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D6286-A580-3225-1EAE-E9BC45AACD17}"/>
              </a:ext>
            </a:extLst>
          </p:cNvPr>
          <p:cNvSpPr/>
          <p:nvPr/>
        </p:nvSpPr>
        <p:spPr>
          <a:xfrm>
            <a:off x="1125228" y="2100851"/>
            <a:ext cx="11281165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建议的翻译提示词：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Translate into English. The sentences should be fluent and easy to understand, the content should be </a:t>
            </a:r>
          </a:p>
          <a:p>
            <a:r>
              <a:rPr lang="en-US" altLang="zh-CN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appropriate and accurate, the language should be beautiful, the logic should be correct, and the original </a:t>
            </a:r>
          </a:p>
          <a:p>
            <a:r>
              <a:rPr lang="en-US" altLang="zh-CN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format should be retained. The translation should be given directly without any other explanation.</a:t>
            </a:r>
          </a:p>
          <a:p>
            <a:endParaRPr lang="en-US" altLang="zh-CN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翻译为中文，要求语句通顺易懂，内容恰当准确，语言优美，逻辑正确，保留原格式。</a:t>
            </a:r>
            <a:endParaRPr lang="en-US" altLang="zh-CN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直接给出译文，不需要其他的说明。</a:t>
            </a:r>
            <a:endParaRPr lang="en-US" altLang="zh-CN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68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D043-7895-121F-A143-750181D56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D3620B-A5A7-126A-A8C1-C20A44307F4F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0E165-F398-7A1E-ED13-0859A9FE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6"/>
          <a:stretch/>
        </p:blipFill>
        <p:spPr>
          <a:xfrm>
            <a:off x="2577532" y="105766"/>
            <a:ext cx="6622520" cy="61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914AD-ECBE-9C35-1391-9A8DD26E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A3F7-CE22-8B82-3F77-0DD7B932E943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1D04E-800B-D316-D02E-A9DCBA6F059A}"/>
              </a:ext>
            </a:extLst>
          </p:cNvPr>
          <p:cNvGrpSpPr/>
          <p:nvPr/>
        </p:nvGrpSpPr>
        <p:grpSpPr>
          <a:xfrm>
            <a:off x="1021149" y="1840467"/>
            <a:ext cx="10144013" cy="3814836"/>
            <a:chOff x="1021149" y="1840467"/>
            <a:chExt cx="10144013" cy="38148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46C9B0-889F-3B61-4286-75C7B8E7C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89844" l="1652" r="30330">
                          <a14:foregroundMark x1="9610" y1="51563" x2="19369" y2="53125"/>
                          <a14:foregroundMark x1="19369" y1="53125" x2="14715" y2="44531"/>
                          <a14:foregroundMark x1="5706" y1="26563" x2="6306" y2="56250"/>
                          <a14:foregroundMark x1="6306" y1="56250" x2="1802" y2="65625"/>
                          <a14:foregroundMark x1="6306" y1="30469" x2="1652" y2="51563"/>
                          <a14:foregroundMark x1="1652" y1="51563" x2="2102" y2="35938"/>
                          <a14:foregroundMark x1="2402" y1="54688" x2="7057" y2="48438"/>
                          <a14:foregroundMark x1="10360" y1="82031" x2="4655" y2="74219"/>
                          <a14:foregroundMark x1="4655" y1="74219" x2="4505" y2="71875"/>
                          <a14:foregroundMark x1="20571" y1="39844" x2="27327" y2="39844"/>
                          <a14:foregroundMark x1="13964" y1="48438" x2="26877" y2="38281"/>
                          <a14:foregroundMark x1="26877" y1="38281" x2="16366" y2="49219"/>
                          <a14:foregroundMark x1="14414" y1="43750" x2="19670" y2="38281"/>
                          <a14:foregroundMark x1="19670" y1="38281" x2="28829" y2="44531"/>
                          <a14:foregroundMark x1="28829" y1="44531" x2="20420" y2="49219"/>
                          <a14:foregroundMark x1="20420" y1="49219" x2="30330" y2="46094"/>
                          <a14:foregroundMark x1="30330" y1="46094" x2="29730" y2="46094"/>
                          <a14:foregroundMark x1="27928" y1="34375" x2="21772" y2="35938"/>
                          <a14:foregroundMark x1="21772" y1="35938" x2="26727" y2="38281"/>
                          <a14:foregroundMark x1="26727" y1="38281" x2="19369" y2="38281"/>
                          <a14:foregroundMark x1="26126" y1="39063" x2="19820" y2="32031"/>
                          <a14:foregroundMark x1="19820" y1="32031" x2="25976" y2="30469"/>
                          <a14:foregroundMark x1="18769" y1="36719" x2="14565" y2="37500"/>
                        </a14:backgroundRemoval>
                      </a14:imgEffect>
                    </a14:imgLayer>
                  </a14:imgProps>
                </a:ext>
              </a:extLst>
            </a:blip>
            <a:srcRect r="82388"/>
            <a:stretch/>
          </p:blipFill>
          <p:spPr>
            <a:xfrm>
              <a:off x="1021149" y="1840467"/>
              <a:ext cx="3151620" cy="34392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C9A510-88AA-DB20-AA23-2BECEB776FD8}"/>
                </a:ext>
              </a:extLst>
            </p:cNvPr>
            <p:cNvSpPr/>
            <p:nvPr/>
          </p:nvSpPr>
          <p:spPr>
            <a:xfrm>
              <a:off x="6398408" y="1982754"/>
              <a:ext cx="4766754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9900" b="1" dirty="0">
                  <a:ln w="0">
                    <a:solidFill>
                      <a:srgbClr val="613FE7"/>
                    </a:solidFill>
                  </a:ln>
                  <a:solidFill>
                    <a:srgbClr val="613FE7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YES!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445A4A-526C-8648-C2C1-31022438A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89844" l="1652" r="30330">
                          <a14:foregroundMark x1="9610" y1="51563" x2="19369" y2="53125"/>
                          <a14:foregroundMark x1="19369" y1="53125" x2="14715" y2="44531"/>
                          <a14:foregroundMark x1="5706" y1="26563" x2="6306" y2="56250"/>
                          <a14:foregroundMark x1="6306" y1="56250" x2="1802" y2="65625"/>
                          <a14:foregroundMark x1="6306" y1="30469" x2="1652" y2="51563"/>
                          <a14:foregroundMark x1="1652" y1="51563" x2="2102" y2="35938"/>
                          <a14:foregroundMark x1="2402" y1="54688" x2="7057" y2="48438"/>
                          <a14:foregroundMark x1="10360" y1="82031" x2="4655" y2="74219"/>
                          <a14:foregroundMark x1="4655" y1="74219" x2="4505" y2="71875"/>
                          <a14:foregroundMark x1="20571" y1="39844" x2="27327" y2="39844"/>
                          <a14:foregroundMark x1="13964" y1="48438" x2="26877" y2="38281"/>
                          <a14:foregroundMark x1="26877" y1="38281" x2="16366" y2="49219"/>
                          <a14:foregroundMark x1="14414" y1="43750" x2="19670" y2="38281"/>
                          <a14:foregroundMark x1="19670" y1="38281" x2="28829" y2="44531"/>
                          <a14:foregroundMark x1="28829" y1="44531" x2="20420" y2="49219"/>
                          <a14:foregroundMark x1="20420" y1="49219" x2="30330" y2="46094"/>
                          <a14:foregroundMark x1="30330" y1="46094" x2="29730" y2="46094"/>
                          <a14:foregroundMark x1="27928" y1="34375" x2="21772" y2="35938"/>
                          <a14:foregroundMark x1="21772" y1="35938" x2="26727" y2="38281"/>
                          <a14:foregroundMark x1="26727" y1="38281" x2="19369" y2="38281"/>
                          <a14:foregroundMark x1="26126" y1="39063" x2="19820" y2="32031"/>
                          <a14:foregroundMark x1="19820" y1="32031" x2="25976" y2="30469"/>
                          <a14:foregroundMark x1="18769" y1="36719" x2="14565" y2="37500"/>
                        </a14:backgroundRemoval>
                      </a14:imgEffect>
                    </a14:imgLayer>
                  </a14:imgProps>
                </a:ext>
              </a:extLst>
            </a:blip>
            <a:srcRect l="17703" r="69534"/>
            <a:stretch/>
          </p:blipFill>
          <p:spPr>
            <a:xfrm>
              <a:off x="3986157" y="2216020"/>
              <a:ext cx="2283939" cy="3439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38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5523B-13C9-9A9C-A4DA-D7407D8D9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6CEA3A-5298-F3BF-45BC-A50357FCBB54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C1C97-322F-4220-9EAD-B2D60273728A}"/>
              </a:ext>
            </a:extLst>
          </p:cNvPr>
          <p:cNvSpPr txBox="1"/>
          <p:nvPr/>
        </p:nvSpPr>
        <p:spPr>
          <a:xfrm>
            <a:off x="721568" y="569658"/>
            <a:ext cx="10245012" cy="3859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附录：六边形弹球代码</a:t>
            </a:r>
            <a:endParaRPr lang="en-US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pyplot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FuncAnimation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patches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Polygon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position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velocity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mass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position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dtype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velocity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dtype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mass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acceleration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acceleration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create_hexagon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angle_rotation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linspace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)[: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angle_rotation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line_segment_point_distance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linalg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check_collision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'inf'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collision_edge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line_segment_point_distance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min_dist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collision_edge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closest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collision_edge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collision_edge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初始法线方向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/=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linalg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调整法线方向指向多边形内部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handle_collision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0.99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mu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.vel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v_new_normal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v_new_tangent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mu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摩擦系数减小切向速度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new_vel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v_new_normal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v_new_tangent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new_vel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调整球的位置到碰撞点外侧（法线方向指向内部时需要反向）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关键修正：方向改为反向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rotation_speed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六边形旋转角速度（弧度</a:t>
            </a:r>
            <a:r>
              <a:rPr lang="en-US" altLang="ja-JP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秒）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subplots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set_xlim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set_ylim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set_aspect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'equal'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初始化六边形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create_hexagon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hex_patch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Polygon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edgecolor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'blue'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add_patch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hex_patch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'red'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add_patch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时间步长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9.8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重力加速度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animate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nonlocal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更新旋转角度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rotation_speed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重新计算顶点和边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create_hexagon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更新六边形图形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hex_patch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set_xy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vertices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物理更新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acceleration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acceleration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检测碰撞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check_collision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handle_collision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normal_dir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collision_point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防止球体完全脱离可视区域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linalg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重置位置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重置速度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ball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hex_patch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anim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FuncAnimation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animate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20000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blit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"__main__"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8422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9ED0-9180-2759-4AD5-DA8BAB8A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FA63E-30E8-BF99-5D55-22AA7650A80D}"/>
              </a:ext>
            </a:extLst>
          </p:cNvPr>
          <p:cNvSpPr/>
          <p:nvPr/>
        </p:nvSpPr>
        <p:spPr>
          <a:xfrm>
            <a:off x="1125228" y="534122"/>
            <a:ext cx="3890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先说结论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728CC-1E17-7DB2-E6F9-A953CD177765}"/>
              </a:ext>
            </a:extLst>
          </p:cNvPr>
          <p:cNvSpPr/>
          <p:nvPr/>
        </p:nvSpPr>
        <p:spPr>
          <a:xfrm>
            <a:off x="1125228" y="2100851"/>
            <a:ext cx="1000145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QWQ 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是</a:t>
            </a:r>
            <a:r>
              <a:rPr lang="zh-CN" altLang="en-US" sz="4400" b="1" dirty="0">
                <a:ln w="0"/>
                <a:solidFill>
                  <a:srgbClr val="613FE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地表开源推理模型中的最强</a:t>
            </a:r>
            <a:endParaRPr lang="en-US" altLang="zh-CN" sz="4400" b="1" dirty="0">
              <a:ln w="0"/>
              <a:solidFill>
                <a:srgbClr val="613FE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仅仅</a:t>
            </a:r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32B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大小，</a:t>
            </a:r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Q4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版本仅需</a:t>
            </a:r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16G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显存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逻辑推理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开源模型灭霸的存在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编程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开源模型第一梯队</a:t>
            </a:r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文本推理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开源模型第一梯队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不擅长</a:t>
            </a:r>
            <a:r>
              <a:rPr lang="zh-CN" altLang="en-US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小说</a:t>
            </a:r>
            <a:r>
              <a:rPr lang="en-US" altLang="zh-CN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文学类文本写作</a:t>
            </a:r>
            <a:r>
              <a:rPr lang="en-US" altLang="zh-CN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角色扮演</a:t>
            </a:r>
            <a:endParaRPr lang="en-US" sz="44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B2ABD-F72C-3540-B1BB-EDADE46BEB46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82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9379-020B-69DA-EC74-6A8D80BC0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65EFA-4581-62DE-0515-E390AD2902C0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E711-999C-1046-4D87-4E8D8D9B706B}"/>
              </a:ext>
            </a:extLst>
          </p:cNvPr>
          <p:cNvSpPr txBox="1"/>
          <p:nvPr/>
        </p:nvSpPr>
        <p:spPr>
          <a:xfrm>
            <a:off x="721568" y="569658"/>
            <a:ext cx="10245012" cy="2751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附录：雨降代码</a:t>
            </a:r>
            <a:endParaRPr lang="en-US" altLang="zh-CN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初始化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Pygame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设置窗口尺寸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600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screen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set_mode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set_caption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"Realistic Rain Simulation with Poisson Process"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创建拖尾表面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trail_surface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Surface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SRCALPHA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物理参数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GRAVITY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0.25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重力加速度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LAMBDA_RAIN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每秒生成雨滴数（泊松过程强度）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DECAY_RATE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0.98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拖尾衰减系数（</a:t>
            </a:r>
            <a:r>
              <a:rPr lang="en-US" altLang="ja-JP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0.98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表示保留</a:t>
            </a:r>
            <a:r>
              <a:rPr lang="en-US" altLang="ja-JP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98%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透明度）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raindrops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random_color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"""</a:t>
            </a:r>
            <a:r>
              <a:rPr lang="ja-JP" alt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生成淡蓝色透明颜色</a:t>
            </a:r>
            <a:r>
              <a:rPr lang="en-US" altLang="ja-JP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"""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泊松过程初始化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get_ticks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next_spawn_time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LAMBDA_RAIN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running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running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QUIT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running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清除旧的拖尾（保持透明度衰减）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surfarray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pixels_alpha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trail_surface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trail_array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DECAY_RATE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astype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trail_array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dtype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del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trail_array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screen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深蓝色背景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get_ticks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检查是否生成新雨滴（泊松过程判断）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next_spawn_time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生成新雨滴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从屏幕顶部开始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random_color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raindrops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'y'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'speed'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'color'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'radius'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radius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})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计算下次生成时间间隔（指数分布）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LAMBDA_RAIN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next_spawn_time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更新雨滴位置和状态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raindrops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'speed'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GRAVITY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'y'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'speed'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超出屏幕时移除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'y'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绘制到拖尾表面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draw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trail_surface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'color'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             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'y'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])),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drop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'radius'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移除超出屏幕的雨滴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raindrops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ja-JP" alt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绘制所有元素</a:t>
            </a:r>
            <a:endParaRPr lang="ja-JP" alt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ja-JP" alt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screen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blit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trail_surface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flip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tick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pygame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quit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0901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7733-C922-CC91-A286-31C00040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5ABDA6-0F81-7253-80AC-F56A20F511ED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26831-A6D2-B52B-0751-3E285ABF0385}"/>
              </a:ext>
            </a:extLst>
          </p:cNvPr>
          <p:cNvSpPr txBox="1"/>
          <p:nvPr/>
        </p:nvSpPr>
        <p:spPr>
          <a:xfrm>
            <a:off x="721568" y="569658"/>
            <a:ext cx="10245012" cy="302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附录：烟花代码</a:t>
            </a:r>
            <a:endParaRPr lang="en-US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numpy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pyplot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matplotlib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animation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FuncAnimation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Simulation parameters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gravity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9.8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drag_coefficient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0.05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max_speed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delay_frames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Time to reach explosion height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lifetime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Frames after explosion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delay_frames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lifetime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fig_size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Plot limits (larger to see ascent)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Particle initialization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[:, :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uniform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0.7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0.9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Bright colors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Full opacity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uniform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copy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zeros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dtype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Main firework rocket parameters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Initial upward velocity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main_gravity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gravity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Setup figure and axis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subplots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set_aspect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'equal'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set_xlim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fig_size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fig_size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set_ylim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fig_size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fig_size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axis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'off'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set_facecolor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'#040404'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Darker background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Initialize scatter plot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scat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scatter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edgecolor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'white'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linewidth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global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delay_frames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Rocket ascent phase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main_gravity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Gravity acting on rocket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Keep particles at rocket position until explosion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main_x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Full opacity during ascent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Full size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Explosion phase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delay_frames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Initialize particles at explosion position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uniform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uniform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max_speed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speed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theta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main_x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main_y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Apply physics to particles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drag_coefficient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gravity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drag_coefficient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Update aging and fading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alpha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clip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age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lifetime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[:,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alpha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alpha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0.8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Add sparkles (random brightening)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num_particles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1.0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Update plot elements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scat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set_offsets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scat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.set_facecolors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scat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current_sizes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scat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Create animation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ani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FuncAnimation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frames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total_frames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blit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plt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873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98788D3-68E9-7D2E-A9AF-42993F5BD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9DD90-6074-AA2A-1A82-8AF3E6B9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" y="0"/>
            <a:ext cx="1215063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F38FC6-416F-1A06-5F0B-034C9D382A51}"/>
              </a:ext>
            </a:extLst>
          </p:cNvPr>
          <p:cNvSpPr/>
          <p:nvPr/>
        </p:nvSpPr>
        <p:spPr>
          <a:xfrm>
            <a:off x="1131642" y="534122"/>
            <a:ext cx="3877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官方跑分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5967D-C8BA-A062-0850-D72C391AEC66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82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B2D4-398E-2C92-B0F9-12A54005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8556C-C069-6AD5-F19F-9A50E7A19FB0}"/>
              </a:ext>
            </a:extLst>
          </p:cNvPr>
          <p:cNvSpPr/>
          <p:nvPr/>
        </p:nvSpPr>
        <p:spPr>
          <a:xfrm>
            <a:off x="1131645" y="534122"/>
            <a:ext cx="3877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内容导视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8BD14-D22E-F4C4-D8E0-BD159C1C955F}"/>
              </a:ext>
            </a:extLst>
          </p:cNvPr>
          <p:cNvSpPr/>
          <p:nvPr/>
        </p:nvSpPr>
        <p:spPr>
          <a:xfrm>
            <a:off x="1125228" y="2100851"/>
            <a:ext cx="862768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怎么下载？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LM Studio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报错解决方法       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独家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逻辑推理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评测和建议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编程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代码转写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评测和建议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翻译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文本推理</a:t>
            </a:r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评测和建议</a:t>
            </a:r>
            <a:endParaRPr lang="en-US" altLang="zh-CN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FBB75-82F1-6E6B-7D8E-57DE1CF19D8B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6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4BCF-4B06-81EF-0DF0-A0EF03873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6CF38A-DCFC-C3CF-30E5-2E545F497C32}"/>
              </a:ext>
            </a:extLst>
          </p:cNvPr>
          <p:cNvSpPr/>
          <p:nvPr/>
        </p:nvSpPr>
        <p:spPr>
          <a:xfrm>
            <a:off x="1131645" y="534122"/>
            <a:ext cx="4801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怎么下载？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05413-A30B-E3CC-8EBD-B665ECBFB152}"/>
              </a:ext>
            </a:extLst>
          </p:cNvPr>
          <p:cNvSpPr/>
          <p:nvPr/>
        </p:nvSpPr>
        <p:spPr>
          <a:xfrm>
            <a:off x="1125228" y="2100851"/>
            <a:ext cx="107067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Hugging Face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连接 官方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GGUF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https://huggingface.co/Qwen/QwQ-32B-GGUF</a:t>
            </a: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HF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镜像站 官方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GGUF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https://hf-mirror.com/Qwen/QwQ-32B-GGUF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Hugging Face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在线试用：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https://huggingface.co/spaces/Qwen/QwQ-32B-Demo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4208A-19F9-4DFF-CC7F-3DED92C24523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8D603-A603-E065-F042-71058694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45" y="2220686"/>
            <a:ext cx="1045027" cy="1045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6A741-253C-7FDD-4D3C-A2B28FE60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45" y="4472144"/>
            <a:ext cx="1045027" cy="10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85D4-560D-28AF-0536-24B317704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8116EA-5D9F-4343-CA49-0A7454D135AC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LM Studio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报错解决方法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C6E96-83F8-D57F-8131-82F44A9CE771}"/>
              </a:ext>
            </a:extLst>
          </p:cNvPr>
          <p:cNvSpPr/>
          <p:nvPr/>
        </p:nvSpPr>
        <p:spPr>
          <a:xfrm>
            <a:off x="1125228" y="2100851"/>
            <a:ext cx="1079827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0" i="0" dirty="0">
                <a:solidFill>
                  <a:srgbClr val="FF0000"/>
                </a:solidFill>
                <a:effectLst/>
                <a:latin typeface="ui-sans-serif"/>
              </a:rPr>
              <a:t>报错：</a:t>
            </a:r>
            <a:endParaRPr lang="en-US" sz="3600" b="0" i="0" dirty="0">
              <a:solidFill>
                <a:srgbClr val="FF0000"/>
              </a:solidFill>
              <a:effectLst/>
              <a:latin typeface="ui-sans-serif"/>
            </a:endParaRPr>
          </a:p>
          <a:p>
            <a:r>
              <a:rPr lang="en-US" sz="3600" b="0" i="0" dirty="0">
                <a:solidFill>
                  <a:srgbClr val="FF0000"/>
                </a:solidFill>
                <a:effectLst/>
                <a:latin typeface="ui-sans-serif"/>
              </a:rPr>
              <a:t>Failed to parse Jinja template: Parser Error: Expected %} </a:t>
            </a:r>
          </a:p>
          <a:p>
            <a:r>
              <a:rPr lang="en-US" sz="3600" b="0" i="0" dirty="0">
                <a:solidFill>
                  <a:srgbClr val="FF0000"/>
                </a:solidFill>
                <a:effectLst/>
                <a:latin typeface="ui-sans-serif"/>
              </a:rPr>
              <a:t>token.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ui-sans-serif"/>
              </a:rPr>
              <a:t>MultiplicativeBinaryOperator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ui-sans-serif"/>
              </a:rPr>
              <a:t> !==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ui-sans-serif"/>
              </a:rPr>
              <a:t>CloseStatement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ui-sans-serif"/>
              </a:rPr>
              <a:t>.</a:t>
            </a:r>
          </a:p>
          <a:p>
            <a:endParaRPr lang="en-US" altLang="zh-CN" sz="3600" dirty="0">
              <a:ln w="0"/>
              <a:solidFill>
                <a:srgbClr val="FF0000"/>
              </a:solidFill>
              <a:latin typeface="ui-sans-serif"/>
            </a:endParaRPr>
          </a:p>
          <a:p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看教程找到</a:t>
            </a:r>
            <a:r>
              <a:rPr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Jinjia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 Script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，</a:t>
            </a:r>
            <a:endParaRPr lang="en-US" altLang="zh-CN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i-sans-serif"/>
            </a:endParaRPr>
          </a:p>
          <a:p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替换掉原来不正确的脚本，为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UP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的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PPT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里的脚本。</a:t>
            </a:r>
            <a:endParaRPr lang="en-US" altLang="zh-CN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i-sans-serif"/>
            </a:endParaRPr>
          </a:p>
          <a:p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(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这个演示文稿可以在评论区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/</a:t>
            </a:r>
            <a:r>
              <a:rPr lang="zh-CN" alt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视频简介下载到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i-sans-serif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B9083-C944-BBD9-C84A-EA483EE88E74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1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553C-265C-52E2-6010-E9FFA458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C4878-BEDF-6C5D-28FB-294489919B09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LM Studio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报错解决方法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EE9FE-3EE8-A41D-D292-5CF88801643A}"/>
              </a:ext>
            </a:extLst>
          </p:cNvPr>
          <p:cNvSpPr/>
          <p:nvPr/>
        </p:nvSpPr>
        <p:spPr>
          <a:xfrm>
            <a:off x="1125228" y="2100851"/>
            <a:ext cx="47349950" cy="311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if tools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|&gt;system\n'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if messages[0]['role'] == 'system'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messages[0]['content']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else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'You are a helpful assistant.'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{{- "\n\n# Tools\n\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nYou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may call one or more functions to assist with the user query.\n\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nYou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are provided with function signatures within &lt;tools&gt;&lt;/tools&gt; XML tags:\n&lt;tools&gt;"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for tool in tools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"\n"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tool |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tojson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endfor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{{- "\n&lt;/tools&gt;\n\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nFor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each function call, return a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json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object with function name and arguments within &lt;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&gt;&lt;/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 XML tags:\n&lt;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&gt;\n{\"name\": &lt;function-name&gt;, \"arguments\": &lt;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args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-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json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-object&gt;}\n&lt;/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|&gt;\n"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else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if messages[0]['role'] == 'system'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|&gt;system\n' + messages[0]['content'] +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else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|&gt;system\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nYou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are a helpful assistant.&lt;|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for message in messages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if (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== "user") or (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== "system" and not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loop.first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) or (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== "assistant" and not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message.tool_calls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)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|&gt;' +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+ '\n' +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message.content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+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|&gt;' + '\n'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elif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== "assistant"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|&gt;' +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if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message.content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'\n' +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message.content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for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in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message.tool_calls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{%- if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tool_call.function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is defined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    {%- set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tool_call.function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'\n&lt;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&gt;\n{"name": "'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tool_call.name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'", "arguments": 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tool_call.arguments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|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tojson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'}\n&lt;/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tool_call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endfor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elif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message.role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== "tool"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if (loop.index0 == 0) or (messages[loop.index0 - 1].role != "tool")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|&gt;user'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'\n&lt;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tool_response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message.content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{{- '\n&lt;/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tool_response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&gt;'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if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loop.last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or (messages[loop.index0 + 1].role != "tool")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im_end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{%- endif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endfor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if 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add_generation_prompt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%}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    {{- '&lt;|</a:t>
            </a:r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ui-sans-serif"/>
              </a:rPr>
              <a:t>im_start</a:t>
            </a:r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|&gt;assistant\n' }}</a:t>
            </a: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ui-sans-serif"/>
              </a:rPr>
              <a:t>{%- endif %}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57ED1-3509-152C-8B76-2B9F7802CA3F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7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6933-B687-8724-114F-6FBB01E14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484D2A-8EA2-B01F-B505-C21A3802FC3E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逻辑推理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EB8B3-C047-2076-7D76-E01F56680246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00BE6-9162-3E81-19AC-DA21426AC3ED}"/>
              </a:ext>
            </a:extLst>
          </p:cNvPr>
          <p:cNvSpPr/>
          <p:nvPr/>
        </p:nvSpPr>
        <p:spPr>
          <a:xfrm>
            <a:off x="1125228" y="2100851"/>
            <a:ext cx="105900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地表开源最强的开源推理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大模型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天梯图：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o3 mini &gt; QWQ 32B &gt; DS R1 671B &gt; o1 mini</a:t>
            </a: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@1Pass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率非常高！适合数学公式推导和科研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Reasoning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自纠错能力强，很少出现计算错误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· Reasoning@2Pass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率几乎接近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，适合追求稳妥用户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21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BBE7-80AF-3B62-C9BE-72938DF0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0AFD73-9567-D2A7-79B9-D46078B63058}"/>
              </a:ext>
            </a:extLst>
          </p:cNvPr>
          <p:cNvSpPr/>
          <p:nvPr/>
        </p:nvSpPr>
        <p:spPr>
          <a:xfrm>
            <a:off x="1131645" y="534122"/>
            <a:ext cx="107355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数学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逻辑推理</a:t>
            </a:r>
            <a:r>
              <a:rPr lang="zh-CN" alt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评测和建议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1F839-E1F5-39F0-9F25-E54337C3328F}"/>
              </a:ext>
            </a:extLst>
          </p:cNvPr>
          <p:cNvSpPr/>
          <p:nvPr/>
        </p:nvSpPr>
        <p:spPr>
          <a:xfrm>
            <a:off x="8690738" y="6291322"/>
            <a:ext cx="354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NathMath</a:t>
            </a:r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@ </a:t>
            </a:r>
            <a:r>
              <a:rPr lang="en-US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Bilibili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86F3-62E8-FEEB-14F1-28BE60B55F82}"/>
              </a:ext>
            </a:extLst>
          </p:cNvPr>
          <p:cNvSpPr/>
          <p:nvPr/>
        </p:nvSpPr>
        <p:spPr>
          <a:xfrm>
            <a:off x="1125228" y="2100851"/>
            <a:ext cx="72026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数学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逻辑推理评测：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案例： 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3.9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和</a:t>
            </a:r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3.12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比大小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两个素数校验</a:t>
            </a:r>
            <a:endParaRPr lang="en-US" altLang="zh-C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</a:t>
            </a:r>
            <a:r>
              <a:rPr lang="zh-CN" alt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随机微积分和哥萨诺夫定理</a:t>
            </a:r>
            <a:endParaRPr lang="en-US" altLang="zh-CN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4287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4334</Words>
  <Application>Microsoft Office PowerPoint</Application>
  <PresentationFormat>Widescreen</PresentationFormat>
  <Paragraphs>481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ui-sans-serif</vt:lpstr>
      <vt:lpstr>微软雅黑</vt:lpstr>
      <vt:lpstr>Arial</vt:lpstr>
      <vt:lpstr>Calibri</vt:lpstr>
      <vt:lpstr>Calibri Light</vt:lpstr>
      <vt:lpstr>Consolas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 box</dc:creator>
  <cp:lastModifiedBy>huang box</cp:lastModifiedBy>
  <cp:revision>17</cp:revision>
  <dcterms:created xsi:type="dcterms:W3CDTF">2025-03-07T05:12:52Z</dcterms:created>
  <dcterms:modified xsi:type="dcterms:W3CDTF">2025-03-07T06:24:04Z</dcterms:modified>
</cp:coreProperties>
</file>