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7" r:id="rId2"/>
    <p:sldId id="258" r:id="rId3"/>
    <p:sldId id="259" r:id="rId4"/>
    <p:sldId id="260" r:id="rId5"/>
    <p:sldId id="278" r:id="rId6"/>
    <p:sldId id="284" r:id="rId7"/>
    <p:sldId id="285" r:id="rId8"/>
    <p:sldId id="261" r:id="rId9"/>
    <p:sldId id="266" r:id="rId10"/>
    <p:sldId id="267" r:id="rId11"/>
    <p:sldId id="281" r:id="rId12"/>
    <p:sldId id="286" r:id="rId13"/>
    <p:sldId id="283" r:id="rId14"/>
    <p:sldId id="28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13FE7"/>
    <a:srgbClr val="1CADE4"/>
    <a:srgbClr val="0070C0"/>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8FB8AB-206D-4DD5-8FAF-09F0130048C2}"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2606B-92E4-4559-989E-3561C5CCDC3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451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8FB8AB-206D-4DD5-8FAF-09F0130048C2}"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2606B-92E4-4559-989E-3561C5CCDC30}" type="slidenum">
              <a:rPr lang="en-US" smtClean="0"/>
              <a:t>‹#›</a:t>
            </a:fld>
            <a:endParaRPr lang="en-US"/>
          </a:p>
        </p:txBody>
      </p:sp>
    </p:spTree>
    <p:extLst>
      <p:ext uri="{BB962C8B-B14F-4D97-AF65-F5344CB8AC3E}">
        <p14:creationId xmlns:p14="http://schemas.microsoft.com/office/powerpoint/2010/main" val="2689384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8FB8AB-206D-4DD5-8FAF-09F0130048C2}"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2606B-92E4-4559-989E-3561C5CCDC30}" type="slidenum">
              <a:rPr lang="en-US" smtClean="0"/>
              <a:t>‹#›</a:t>
            </a:fld>
            <a:endParaRPr lang="en-US"/>
          </a:p>
        </p:txBody>
      </p:sp>
    </p:spTree>
    <p:extLst>
      <p:ext uri="{BB962C8B-B14F-4D97-AF65-F5344CB8AC3E}">
        <p14:creationId xmlns:p14="http://schemas.microsoft.com/office/powerpoint/2010/main" val="2396802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8FB8AB-206D-4DD5-8FAF-09F0130048C2}"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2606B-92E4-4559-989E-3561C5CCDC30}" type="slidenum">
              <a:rPr lang="en-US" smtClean="0"/>
              <a:t>‹#›</a:t>
            </a:fld>
            <a:endParaRPr lang="en-US"/>
          </a:p>
        </p:txBody>
      </p:sp>
    </p:spTree>
    <p:extLst>
      <p:ext uri="{BB962C8B-B14F-4D97-AF65-F5344CB8AC3E}">
        <p14:creationId xmlns:p14="http://schemas.microsoft.com/office/powerpoint/2010/main" val="3277155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8FB8AB-206D-4DD5-8FAF-09F0130048C2}"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2606B-92E4-4559-989E-3561C5CCDC3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209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8FB8AB-206D-4DD5-8FAF-09F0130048C2}" type="datetimeFigureOut">
              <a:rPr lang="en-US" smtClean="0"/>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2606B-92E4-4559-989E-3561C5CCDC30}" type="slidenum">
              <a:rPr lang="en-US" smtClean="0"/>
              <a:t>‹#›</a:t>
            </a:fld>
            <a:endParaRPr lang="en-US"/>
          </a:p>
        </p:txBody>
      </p:sp>
    </p:spTree>
    <p:extLst>
      <p:ext uri="{BB962C8B-B14F-4D97-AF65-F5344CB8AC3E}">
        <p14:creationId xmlns:p14="http://schemas.microsoft.com/office/powerpoint/2010/main" val="478538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8FB8AB-206D-4DD5-8FAF-09F0130048C2}" type="datetimeFigureOut">
              <a:rPr lang="en-US" smtClean="0"/>
              <a:t>3/26/2025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F2606B-92E4-4559-989E-3561C5CCDC30}" type="slidenum">
              <a:rPr lang="en-US" smtClean="0"/>
              <a:t>‹#›</a:t>
            </a:fld>
            <a:endParaRPr lang="en-US"/>
          </a:p>
        </p:txBody>
      </p:sp>
    </p:spTree>
    <p:extLst>
      <p:ext uri="{BB962C8B-B14F-4D97-AF65-F5344CB8AC3E}">
        <p14:creationId xmlns:p14="http://schemas.microsoft.com/office/powerpoint/2010/main" val="2883815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8FB8AB-206D-4DD5-8FAF-09F0130048C2}" type="datetimeFigureOut">
              <a:rPr lang="en-US" smtClean="0"/>
              <a:t>3/26/2025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F2606B-92E4-4559-989E-3561C5CCDC30}" type="slidenum">
              <a:rPr lang="en-US" smtClean="0"/>
              <a:t>‹#›</a:t>
            </a:fld>
            <a:endParaRPr lang="en-US"/>
          </a:p>
        </p:txBody>
      </p:sp>
    </p:spTree>
    <p:extLst>
      <p:ext uri="{BB962C8B-B14F-4D97-AF65-F5344CB8AC3E}">
        <p14:creationId xmlns:p14="http://schemas.microsoft.com/office/powerpoint/2010/main" val="2687808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38FB8AB-206D-4DD5-8FAF-09F0130048C2}" type="datetimeFigureOut">
              <a:rPr lang="en-US" smtClean="0"/>
              <a:t>3/26/2025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2F2606B-92E4-4559-989E-3561C5CCDC30}" type="slidenum">
              <a:rPr lang="en-US" smtClean="0"/>
              <a:t>‹#›</a:t>
            </a:fld>
            <a:endParaRPr lang="en-US"/>
          </a:p>
        </p:txBody>
      </p:sp>
    </p:spTree>
    <p:extLst>
      <p:ext uri="{BB962C8B-B14F-4D97-AF65-F5344CB8AC3E}">
        <p14:creationId xmlns:p14="http://schemas.microsoft.com/office/powerpoint/2010/main" val="3113087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38FB8AB-206D-4DD5-8FAF-09F0130048C2}" type="datetimeFigureOut">
              <a:rPr lang="en-US" smtClean="0"/>
              <a:t>3/26/2025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2F2606B-92E4-4559-989E-3561C5CCDC30}" type="slidenum">
              <a:rPr lang="en-US" smtClean="0"/>
              <a:t>‹#›</a:t>
            </a:fld>
            <a:endParaRPr lang="en-US"/>
          </a:p>
        </p:txBody>
      </p:sp>
    </p:spTree>
    <p:extLst>
      <p:ext uri="{BB962C8B-B14F-4D97-AF65-F5344CB8AC3E}">
        <p14:creationId xmlns:p14="http://schemas.microsoft.com/office/powerpoint/2010/main" val="2814095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8FB8AB-206D-4DD5-8FAF-09F0130048C2}" type="datetimeFigureOut">
              <a:rPr lang="en-US" smtClean="0"/>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2606B-92E4-4559-989E-3561C5CCDC30}" type="slidenum">
              <a:rPr lang="en-US" smtClean="0"/>
              <a:t>‹#›</a:t>
            </a:fld>
            <a:endParaRPr lang="en-US"/>
          </a:p>
        </p:txBody>
      </p:sp>
    </p:spTree>
    <p:extLst>
      <p:ext uri="{BB962C8B-B14F-4D97-AF65-F5344CB8AC3E}">
        <p14:creationId xmlns:p14="http://schemas.microsoft.com/office/powerpoint/2010/main" val="3044285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38FB8AB-206D-4DD5-8FAF-09F0130048C2}" type="datetimeFigureOut">
              <a:rPr lang="en-US" smtClean="0"/>
              <a:t>3/26/2025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2F2606B-92E4-4559-989E-3561C5CCDC3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258262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4FDC527-5FD0-0CC5-AD71-6670F9D6A319}"/>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pic>
        <p:nvPicPr>
          <p:cNvPr id="4" name="Picture 3">
            <a:extLst>
              <a:ext uri="{FF2B5EF4-FFF2-40B4-BE49-F238E27FC236}">
                <a16:creationId xmlns:a16="http://schemas.microsoft.com/office/drawing/2014/main" id="{FF460C13-CC21-6DAD-1267-2A3BD1F06BFE}"/>
              </a:ext>
            </a:extLst>
          </p:cNvPr>
          <p:cNvPicPr>
            <a:picLocks noChangeAspect="1"/>
          </p:cNvPicPr>
          <p:nvPr/>
        </p:nvPicPr>
        <p:blipFill>
          <a:blip r:embed="rId2"/>
          <a:stretch>
            <a:fillRect/>
          </a:stretch>
        </p:blipFill>
        <p:spPr>
          <a:xfrm>
            <a:off x="357358" y="480555"/>
            <a:ext cx="11732921" cy="5517123"/>
          </a:xfrm>
          <a:prstGeom prst="rect">
            <a:avLst/>
          </a:prstGeom>
        </p:spPr>
      </p:pic>
      <p:sp>
        <p:nvSpPr>
          <p:cNvPr id="5" name="Rectangle 4">
            <a:extLst>
              <a:ext uri="{FF2B5EF4-FFF2-40B4-BE49-F238E27FC236}">
                <a16:creationId xmlns:a16="http://schemas.microsoft.com/office/drawing/2014/main" id="{D2B74A27-1CCD-F821-B44B-930C9C085920}"/>
              </a:ext>
            </a:extLst>
          </p:cNvPr>
          <p:cNvSpPr/>
          <p:nvPr/>
        </p:nvSpPr>
        <p:spPr>
          <a:xfrm>
            <a:off x="2873003" y="3075490"/>
            <a:ext cx="6445995" cy="923330"/>
          </a:xfrm>
          <a:prstGeom prst="rect">
            <a:avLst/>
          </a:prstGeom>
          <a:noFill/>
        </p:spPr>
        <p:txBody>
          <a:bodyPr wrap="none" lIns="91440" tIns="45720" rIns="91440" bIns="45720">
            <a:spAutoFit/>
          </a:bodyPr>
          <a:lstStyle/>
          <a:p>
            <a:pPr algn="ctr"/>
            <a:r>
              <a:rPr lang="zh-CN" altLang="en-US" sz="5400" b="1" cap="none" spc="0" dirty="0">
                <a:ln w="6600">
                  <a:solidFill>
                    <a:schemeClr val="accent2"/>
                  </a:solidFill>
                  <a:prstDash val="solid"/>
                </a:ln>
                <a:solidFill>
                  <a:srgbClr val="FFFFFF"/>
                </a:solidFill>
                <a:effectLst>
                  <a:outerShdw dist="38100" dir="2700000" algn="tl" rotWithShape="0">
                    <a:schemeClr val="accent2"/>
                  </a:outerShdw>
                </a:effectLst>
              </a:rPr>
              <a:t>惊喜，但</a:t>
            </a:r>
            <a:r>
              <a:rPr lang="zh-CN" altLang="en-US" sz="5400" b="1" dirty="0">
                <a:ln w="6600">
                  <a:solidFill>
                    <a:schemeClr val="accent2"/>
                  </a:solidFill>
                  <a:prstDash val="solid"/>
                </a:ln>
                <a:solidFill>
                  <a:srgbClr val="FFFFFF"/>
                </a:solidFill>
                <a:effectLst>
                  <a:outerShdw dist="38100" dir="2700000" algn="tl" rotWithShape="0">
                    <a:schemeClr val="accent2"/>
                  </a:outerShdw>
                </a:effectLst>
              </a:rPr>
              <a:t>请</a:t>
            </a:r>
            <a:r>
              <a:rPr lang="zh-CN" altLang="en-US" sz="5400" b="1" cap="none" spc="0" dirty="0">
                <a:ln w="6600">
                  <a:solidFill>
                    <a:schemeClr val="accent2"/>
                  </a:solidFill>
                  <a:prstDash val="solid"/>
                </a:ln>
                <a:solidFill>
                  <a:srgbClr val="FFFFFF"/>
                </a:solidFill>
                <a:effectLst>
                  <a:outerShdw dist="38100" dir="2700000" algn="tl" rotWithShape="0">
                    <a:schemeClr val="accent2"/>
                  </a:outerShdw>
                </a:effectLst>
              </a:rPr>
              <a:t>保持理性</a:t>
            </a:r>
            <a:endParaRPr lang="en-US" sz="54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Tree>
    <p:extLst>
      <p:ext uri="{BB962C8B-B14F-4D97-AF65-F5344CB8AC3E}">
        <p14:creationId xmlns:p14="http://schemas.microsoft.com/office/powerpoint/2010/main" val="1062234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8D2C1-4F6C-224C-4AFF-AC98873344E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6690B4C-2907-C010-1394-D248265E78FC}"/>
              </a:ext>
            </a:extLst>
          </p:cNvPr>
          <p:cNvSpPr/>
          <p:nvPr/>
        </p:nvSpPr>
        <p:spPr>
          <a:xfrm>
            <a:off x="1131645" y="534122"/>
            <a:ext cx="10397398" cy="1200329"/>
          </a:xfrm>
          <a:prstGeom prst="rect">
            <a:avLst/>
          </a:prstGeom>
          <a:noFill/>
        </p:spPr>
        <p:txBody>
          <a:bodyPr wrap="none" lIns="91440" tIns="45720" rIns="91440" bIns="45720">
            <a:spAutoFit/>
          </a:bodyPr>
          <a:lstStyle/>
          <a:p>
            <a:r>
              <a:rPr lang="en-US" altLang="zh-CN" sz="7200" b="1" dirty="0">
                <a:ln w="0"/>
                <a:solidFill>
                  <a:srgbClr val="00B050"/>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Agent</a:t>
            </a:r>
            <a:r>
              <a:rPr lang="zh-CN" altLang="en-US" sz="7200" b="1" dirty="0">
                <a:ln w="0"/>
                <a:solidFill>
                  <a:srgbClr val="00B050"/>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代理</a:t>
            </a:r>
            <a:r>
              <a:rPr lang="zh-CN" altLang="en-US"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的评测和建议</a:t>
            </a:r>
          </a:p>
        </p:txBody>
      </p:sp>
      <p:sp>
        <p:nvSpPr>
          <p:cNvPr id="6" name="Rectangle 5">
            <a:extLst>
              <a:ext uri="{FF2B5EF4-FFF2-40B4-BE49-F238E27FC236}">
                <a16:creationId xmlns:a16="http://schemas.microsoft.com/office/drawing/2014/main" id="{50580A9E-D685-0FF6-CB43-DE45BC4036BE}"/>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4" name="Rectangle 3">
            <a:extLst>
              <a:ext uri="{FF2B5EF4-FFF2-40B4-BE49-F238E27FC236}">
                <a16:creationId xmlns:a16="http://schemas.microsoft.com/office/drawing/2014/main" id="{1BB13F2B-93D7-571E-59A2-A55D83106B37}"/>
              </a:ext>
            </a:extLst>
          </p:cNvPr>
          <p:cNvSpPr/>
          <p:nvPr/>
        </p:nvSpPr>
        <p:spPr>
          <a:xfrm>
            <a:off x="1125228" y="2100851"/>
            <a:ext cx="4559646" cy="1015663"/>
          </a:xfrm>
          <a:prstGeom prst="rect">
            <a:avLst/>
          </a:prstGeom>
          <a:noFill/>
        </p:spPr>
        <p:txBody>
          <a:bodyPr wrap="none" lIns="91440" tIns="45720" rIns="91440" bIns="45720">
            <a:spAutoFit/>
          </a:bodyPr>
          <a:lstStyle/>
          <a:p>
            <a:r>
              <a:rPr lang="en-US" altLang="zh-CN" sz="3600" b="1" dirty="0">
                <a:ln w="0"/>
                <a:solidFill>
                  <a:srgbClr val="00B050"/>
                </a:solidFill>
                <a:effectLst>
                  <a:outerShdw blurRad="38100" dist="25400" dir="5400000" algn="ctr" rotWithShape="0">
                    <a:srgbClr val="6E747A">
                      <a:alpha val="43000"/>
                    </a:srgbClr>
                  </a:outerShdw>
                </a:effectLst>
              </a:rPr>
              <a:t>Agent</a:t>
            </a:r>
            <a:r>
              <a:rPr lang="zh-CN" altLang="en-US" sz="3600" b="1" dirty="0">
                <a:ln w="0"/>
                <a:solidFill>
                  <a:srgbClr val="00B050"/>
                </a:solidFill>
                <a:effectLst>
                  <a:outerShdw blurRad="38100" dist="25400" dir="5400000" algn="ctr" rotWithShape="0">
                    <a:srgbClr val="6E747A">
                      <a:alpha val="43000"/>
                    </a:srgbClr>
                  </a:outerShdw>
                </a:effectLst>
              </a:rPr>
              <a:t>代理能力</a:t>
            </a:r>
            <a:r>
              <a:rPr lang="zh-CN" altLang="en-US" sz="3600" b="1" dirty="0">
                <a:ln w="0"/>
                <a:solidFill>
                  <a:schemeClr val="accent1"/>
                </a:solidFill>
                <a:effectLst>
                  <a:outerShdw blurRad="38100" dist="25400" dir="5400000" algn="ctr" rotWithShape="0">
                    <a:srgbClr val="6E747A">
                      <a:alpha val="43000"/>
                    </a:srgbClr>
                  </a:outerShdw>
                </a:effectLst>
              </a:rPr>
              <a:t>测试：</a:t>
            </a:r>
            <a:endParaRPr lang="en-US" altLang="zh-CN" sz="3600" b="1" dirty="0">
              <a:ln w="0"/>
              <a:solidFill>
                <a:schemeClr val="accent1"/>
              </a:solidFill>
              <a:effectLst>
                <a:outerShdw blurRad="38100" dist="25400" dir="5400000" algn="ctr" rotWithShape="0">
                  <a:srgbClr val="6E747A">
                    <a:alpha val="43000"/>
                  </a:srgbClr>
                </a:outerShdw>
              </a:effectLst>
            </a:endParaRPr>
          </a:p>
          <a:p>
            <a:endParaRPr lang="en-US" altLang="zh-CN" sz="2400" b="1" dirty="0">
              <a:ln w="0"/>
              <a:effectLst>
                <a:outerShdw blurRad="38100" dist="25400" dir="5400000" algn="ctr" rotWithShape="0">
                  <a:srgbClr val="6E747A">
                    <a:alpha val="43000"/>
                  </a:srgbClr>
                </a:outerShdw>
              </a:effectLst>
            </a:endParaRPr>
          </a:p>
        </p:txBody>
      </p:sp>
      <p:sp>
        <p:nvSpPr>
          <p:cNvPr id="3" name="Rectangle 2">
            <a:extLst>
              <a:ext uri="{FF2B5EF4-FFF2-40B4-BE49-F238E27FC236}">
                <a16:creationId xmlns:a16="http://schemas.microsoft.com/office/drawing/2014/main" id="{48BCD64B-D345-2915-2BD9-2746440F4686}"/>
              </a:ext>
            </a:extLst>
          </p:cNvPr>
          <p:cNvSpPr/>
          <p:nvPr/>
        </p:nvSpPr>
        <p:spPr>
          <a:xfrm>
            <a:off x="1125228" y="2100851"/>
            <a:ext cx="10635027" cy="3970318"/>
          </a:xfrm>
          <a:prstGeom prst="rect">
            <a:avLst/>
          </a:prstGeom>
          <a:noFill/>
        </p:spPr>
        <p:txBody>
          <a:bodyPr wrap="none" lIns="91440" tIns="45720" rIns="91440" bIns="45720">
            <a:spAutoFit/>
          </a:bodyPr>
          <a:lstStyle/>
          <a:p>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天梯图：</a:t>
            </a:r>
            <a:r>
              <a:rPr lang="en-US" altLang="zh-CN" sz="3600" b="1" dirty="0">
                <a:ln w="0"/>
                <a:solidFill>
                  <a:schemeClr val="accent1"/>
                </a:solidFill>
                <a:effectLst>
                  <a:outerShdw blurRad="38100" dist="25400" dir="5400000" algn="ctr" rotWithShape="0">
                    <a:srgbClr val="6E747A">
                      <a:alpha val="43000"/>
                    </a:srgbClr>
                  </a:outerShdw>
                </a:effectLst>
              </a:rPr>
              <a:t>GPT 4.5 &gt; V3-0324 &gt; GPT4o &gt;&gt; any other</a:t>
            </a:r>
          </a:p>
          <a:p>
            <a:r>
              <a:rPr lang="en-US" altLang="zh-CN" sz="3600" b="1" dirty="0">
                <a:ln w="0"/>
                <a:solidFill>
                  <a:schemeClr val="accent1"/>
                </a:solidFill>
                <a:effectLst>
                  <a:outerShdw blurRad="38100" dist="25400" dir="5400000" algn="ctr" rotWithShape="0">
                    <a:srgbClr val="6E747A">
                      <a:alpha val="43000"/>
                    </a:srgbClr>
                  </a:outerShdw>
                </a:effectLst>
              </a:rPr>
              <a:t>· Increased accuracy in Function Calling, fixed issues.</a:t>
            </a: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个人认为</a:t>
            </a:r>
            <a:r>
              <a:rPr lang="en-US" altLang="zh-CN" sz="3600" b="1" dirty="0">
                <a:ln w="0"/>
                <a:solidFill>
                  <a:schemeClr val="accent1"/>
                </a:solidFill>
                <a:effectLst>
                  <a:outerShdw blurRad="38100" dist="25400" dir="5400000" algn="ctr" rotWithShape="0">
                    <a:srgbClr val="6E747A">
                      <a:alpha val="43000"/>
                    </a:srgbClr>
                  </a:outerShdw>
                </a:effectLst>
              </a:rPr>
              <a:t>V3-0324</a:t>
            </a:r>
            <a:r>
              <a:rPr lang="zh-CN" altLang="en-US" sz="3600" b="1" dirty="0">
                <a:ln w="0"/>
                <a:solidFill>
                  <a:schemeClr val="accent1"/>
                </a:solidFill>
                <a:effectLst>
                  <a:outerShdw blurRad="38100" dist="25400" dir="5400000" algn="ctr" rotWithShape="0">
                    <a:srgbClr val="6E747A">
                      <a:alpha val="43000"/>
                    </a:srgbClr>
                  </a:outerShdw>
                </a:effectLst>
              </a:rPr>
              <a:t>的</a:t>
            </a:r>
            <a:r>
              <a:rPr lang="zh-CN" altLang="en-US" sz="3600" b="1" dirty="0">
                <a:ln w="0"/>
                <a:solidFill>
                  <a:srgbClr val="613FE7"/>
                </a:solidFill>
                <a:effectLst>
                  <a:outerShdw blurRad="38100" dist="25400" dir="5400000" algn="ctr" rotWithShape="0">
                    <a:srgbClr val="6E747A">
                      <a:alpha val="43000"/>
                    </a:srgbClr>
                  </a:outerShdw>
                </a:effectLst>
              </a:rPr>
              <a:t>工具调用能力得到了大幅提升</a:t>
            </a:r>
            <a:endParaRPr lang="en-US" altLang="zh-CN" sz="3600" b="1" dirty="0">
              <a:ln w="0"/>
              <a:solidFill>
                <a:srgbClr val="613FE7"/>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能够高正确率选择和调用适当工具</a:t>
            </a:r>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能够高正确率地编写代码进一步自动化</a:t>
            </a:r>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考虑到定价</a:t>
            </a:r>
            <a:r>
              <a:rPr lang="en-US" altLang="zh-CN" sz="3600" b="1" dirty="0">
                <a:ln w="0"/>
                <a:solidFill>
                  <a:schemeClr val="accent1"/>
                </a:solidFill>
                <a:effectLst>
                  <a:outerShdw blurRad="38100" dist="25400" dir="5400000" algn="ctr" rotWithShape="0">
                    <a:srgbClr val="6E747A">
                      <a:alpha val="43000"/>
                    </a:srgbClr>
                  </a:outerShdw>
                </a:effectLst>
              </a:rPr>
              <a:t>(</a:t>
            </a:r>
            <a:r>
              <a:rPr lang="zh-CN" altLang="en-US" sz="3600" b="1" dirty="0">
                <a:ln w="0"/>
                <a:solidFill>
                  <a:schemeClr val="accent1"/>
                </a:solidFill>
                <a:effectLst>
                  <a:outerShdw blurRad="38100" dist="25400" dir="5400000" algn="ctr" rotWithShape="0">
                    <a:srgbClr val="6E747A">
                      <a:alpha val="43000"/>
                    </a:srgbClr>
                  </a:outerShdw>
                </a:effectLst>
              </a:rPr>
              <a:t>虽然慢了点</a:t>
            </a:r>
            <a:r>
              <a:rPr lang="en-US" altLang="zh-CN" sz="3600" b="1" dirty="0">
                <a:ln w="0"/>
                <a:solidFill>
                  <a:schemeClr val="accent1"/>
                </a:solidFill>
                <a:effectLst>
                  <a:outerShdw blurRad="38100" dist="25400" dir="5400000" algn="ctr" rotWithShape="0">
                    <a:srgbClr val="6E747A">
                      <a:alpha val="43000"/>
                    </a:srgbClr>
                  </a:outerShdw>
                </a:effectLst>
              </a:rPr>
              <a:t>)</a:t>
            </a:r>
            <a:r>
              <a:rPr lang="zh-CN" altLang="en-US" sz="3600" b="1" dirty="0">
                <a:ln w="0"/>
                <a:solidFill>
                  <a:schemeClr val="accent1"/>
                </a:solidFill>
                <a:effectLst>
                  <a:outerShdw blurRad="38100" dist="25400" dir="5400000" algn="ctr" rotWithShape="0">
                    <a:srgbClr val="6E747A">
                      <a:alpha val="43000"/>
                    </a:srgbClr>
                  </a:outerShdw>
                </a:effectLst>
              </a:rPr>
              <a:t>它是构建</a:t>
            </a:r>
            <a:r>
              <a:rPr lang="en-US" altLang="zh-CN" sz="3600" b="1" dirty="0">
                <a:ln w="0"/>
                <a:solidFill>
                  <a:schemeClr val="accent1"/>
                </a:solidFill>
                <a:effectLst>
                  <a:outerShdw blurRad="38100" dist="25400" dir="5400000" algn="ctr" rotWithShape="0">
                    <a:srgbClr val="6E747A">
                      <a:alpha val="43000"/>
                    </a:srgbClr>
                  </a:outerShdw>
                </a:effectLst>
              </a:rPr>
              <a:t>Agent</a:t>
            </a:r>
            <a:r>
              <a:rPr lang="zh-CN" altLang="en-US" sz="3600" b="1" dirty="0">
                <a:ln w="0"/>
                <a:solidFill>
                  <a:schemeClr val="accent1"/>
                </a:solidFill>
                <a:effectLst>
                  <a:outerShdw blurRad="38100" dist="25400" dir="5400000" algn="ctr" rotWithShape="0">
                    <a:srgbClr val="6E747A">
                      <a:alpha val="43000"/>
                    </a:srgbClr>
                  </a:outerShdw>
                </a:effectLst>
              </a:rPr>
              <a:t>的不二之选</a:t>
            </a:r>
            <a:endParaRPr lang="en-US" altLang="zh-CN" sz="3600" b="1"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193730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8E4EF-5566-3ABC-6199-90D9F764ED1D}"/>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0FA02277-607C-1F06-762C-C45578B3579D}"/>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4" name="Rectangle 3">
            <a:extLst>
              <a:ext uri="{FF2B5EF4-FFF2-40B4-BE49-F238E27FC236}">
                <a16:creationId xmlns:a16="http://schemas.microsoft.com/office/drawing/2014/main" id="{1E376D45-B3FD-3764-E5AE-C471603222BF}"/>
              </a:ext>
            </a:extLst>
          </p:cNvPr>
          <p:cNvSpPr/>
          <p:nvPr/>
        </p:nvSpPr>
        <p:spPr>
          <a:xfrm>
            <a:off x="1125228" y="2100851"/>
            <a:ext cx="10270760" cy="3231654"/>
          </a:xfrm>
          <a:prstGeom prst="rect">
            <a:avLst/>
          </a:prstGeom>
          <a:noFill/>
        </p:spPr>
        <p:txBody>
          <a:bodyPr wrap="none" lIns="91440" tIns="45720" rIns="91440" bIns="45720">
            <a:spAutoFit/>
          </a:bodyPr>
          <a:lstStyle/>
          <a:p>
            <a:r>
              <a:rPr lang="en-US" altLang="zh-CN" sz="3600" b="1" dirty="0">
                <a:ln w="0"/>
                <a:solidFill>
                  <a:srgbClr val="00B050"/>
                </a:solidFill>
                <a:effectLst>
                  <a:outerShdw blurRad="38100" dist="25400" dir="5400000" algn="ctr" rotWithShape="0">
                    <a:srgbClr val="6E747A">
                      <a:alpha val="43000"/>
                    </a:srgbClr>
                  </a:outerShdw>
                </a:effectLst>
              </a:rPr>
              <a:t>Agent</a:t>
            </a:r>
            <a:r>
              <a:rPr lang="zh-CN" altLang="en-US" sz="3600" b="1" dirty="0">
                <a:ln w="0"/>
                <a:solidFill>
                  <a:srgbClr val="00B050"/>
                </a:solidFill>
                <a:effectLst>
                  <a:outerShdw blurRad="38100" dist="25400" dir="5400000" algn="ctr" rotWithShape="0">
                    <a:srgbClr val="6E747A">
                      <a:alpha val="43000"/>
                    </a:srgbClr>
                  </a:outerShdw>
                </a:effectLst>
              </a:rPr>
              <a:t>代理能力</a:t>
            </a:r>
            <a:r>
              <a:rPr lang="zh-CN" altLang="en-US" sz="3600" b="1" dirty="0">
                <a:ln w="0"/>
                <a:solidFill>
                  <a:schemeClr val="accent1"/>
                </a:solidFill>
                <a:effectLst>
                  <a:outerShdw blurRad="38100" dist="25400" dir="5400000" algn="ctr" rotWithShape="0">
                    <a:srgbClr val="6E747A">
                      <a:alpha val="43000"/>
                    </a:srgbClr>
                  </a:outerShdw>
                </a:effectLst>
              </a:rPr>
              <a:t>测试：</a:t>
            </a:r>
            <a:endParaRPr lang="en-US" altLang="zh-CN" sz="3600" b="1" dirty="0">
              <a:ln w="0"/>
              <a:solidFill>
                <a:schemeClr val="accent1"/>
              </a:solidFill>
              <a:effectLst>
                <a:outerShdw blurRad="38100" dist="25400" dir="5400000" algn="ctr" rotWithShape="0">
                  <a:srgbClr val="6E747A">
                    <a:alpha val="43000"/>
                  </a:srgbClr>
                </a:outerShdw>
              </a:effectLst>
            </a:endParaRPr>
          </a:p>
          <a:p>
            <a:endParaRPr lang="en-US" altLang="zh-CN" sz="2400" b="1" dirty="0">
              <a:ln w="0"/>
              <a:effectLst>
                <a:outerShdw blurRad="38100" dist="25400" dir="5400000" algn="ctr" rotWithShape="0">
                  <a:srgbClr val="6E747A">
                    <a:alpha val="43000"/>
                  </a:srgbClr>
                </a:outerShdw>
              </a:effectLst>
            </a:endParaRPr>
          </a:p>
          <a:p>
            <a:r>
              <a:rPr lang="zh-CN" altLang="en-US" sz="3600" b="1" dirty="0">
                <a:ln w="0"/>
                <a:solidFill>
                  <a:schemeClr val="accent1"/>
                </a:solidFill>
                <a:effectLst>
                  <a:outerShdw blurRad="38100" dist="25400" dir="5400000" algn="ctr" rotWithShape="0">
                    <a:srgbClr val="6E747A">
                      <a:alpha val="43000"/>
                    </a:srgbClr>
                  </a:outerShdw>
                </a:effectLst>
              </a:rPr>
              <a:t>案例：</a:t>
            </a:r>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简单的搜索问题</a:t>
            </a:r>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简单的文件系统控制问题</a:t>
            </a:r>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复杂的程序编写和自主纠错问题</a:t>
            </a:r>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复杂的文件系统控制问题</a:t>
            </a:r>
            <a:r>
              <a:rPr lang="en-US" altLang="zh-CN" sz="3600" b="1" dirty="0">
                <a:ln w="0"/>
                <a:solidFill>
                  <a:schemeClr val="accent1"/>
                </a:solidFill>
                <a:effectLst>
                  <a:outerShdw blurRad="38100" dist="25400" dir="5400000" algn="ctr" rotWithShape="0">
                    <a:srgbClr val="6E747A">
                      <a:alpha val="43000"/>
                    </a:srgbClr>
                  </a:outerShdw>
                </a:effectLst>
              </a:rPr>
              <a:t>(</a:t>
            </a:r>
            <a:r>
              <a:rPr lang="zh-CN" altLang="en-US" sz="3600" b="1" dirty="0">
                <a:ln w="0"/>
                <a:solidFill>
                  <a:schemeClr val="accent1"/>
                </a:solidFill>
                <a:effectLst>
                  <a:outerShdw blurRad="38100" dist="25400" dir="5400000" algn="ctr" rotWithShape="0">
                    <a:srgbClr val="6E747A">
                      <a:alpha val="43000"/>
                    </a:srgbClr>
                  </a:outerShdw>
                </a:effectLst>
              </a:rPr>
              <a:t>复杂的文件检索</a:t>
            </a:r>
            <a:r>
              <a:rPr lang="en-US" altLang="zh-CN" sz="3600" b="1" dirty="0">
                <a:ln w="0"/>
                <a:solidFill>
                  <a:schemeClr val="accent1"/>
                </a:solidFill>
                <a:effectLst>
                  <a:outerShdw blurRad="38100" dist="25400" dir="5400000" algn="ctr" rotWithShape="0">
                    <a:srgbClr val="6E747A">
                      <a:alpha val="43000"/>
                    </a:srgbClr>
                  </a:outerShdw>
                </a:effectLst>
              </a:rPr>
              <a:t>)</a:t>
            </a:r>
            <a:endParaRPr lang="en-US" altLang="zh-CN" sz="3600" b="1" dirty="0">
              <a:ln w="0"/>
              <a:effectLst>
                <a:outerShdw blurRad="38100" dist="25400" dir="5400000" algn="ctr" rotWithShape="0">
                  <a:srgbClr val="6E747A">
                    <a:alpha val="43000"/>
                  </a:srgbClr>
                </a:outerShdw>
              </a:effectLst>
            </a:endParaRPr>
          </a:p>
        </p:txBody>
      </p:sp>
      <p:sp>
        <p:nvSpPr>
          <p:cNvPr id="3" name="Rectangle 2">
            <a:extLst>
              <a:ext uri="{FF2B5EF4-FFF2-40B4-BE49-F238E27FC236}">
                <a16:creationId xmlns:a16="http://schemas.microsoft.com/office/drawing/2014/main" id="{FBF07A7E-7ED7-FEAE-A298-7E970A43A90F}"/>
              </a:ext>
            </a:extLst>
          </p:cNvPr>
          <p:cNvSpPr/>
          <p:nvPr/>
        </p:nvSpPr>
        <p:spPr>
          <a:xfrm>
            <a:off x="1131645" y="534122"/>
            <a:ext cx="10397398" cy="1200329"/>
          </a:xfrm>
          <a:prstGeom prst="rect">
            <a:avLst/>
          </a:prstGeom>
          <a:noFill/>
        </p:spPr>
        <p:txBody>
          <a:bodyPr wrap="none" lIns="91440" tIns="45720" rIns="91440" bIns="45720">
            <a:spAutoFit/>
          </a:bodyPr>
          <a:lstStyle/>
          <a:p>
            <a:r>
              <a:rPr lang="en-US" altLang="zh-CN" sz="7200" b="1" dirty="0">
                <a:ln w="0"/>
                <a:solidFill>
                  <a:srgbClr val="00B050"/>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Agent</a:t>
            </a:r>
            <a:r>
              <a:rPr lang="zh-CN" altLang="en-US" sz="7200" b="1" dirty="0">
                <a:ln w="0"/>
                <a:solidFill>
                  <a:srgbClr val="00B050"/>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代理</a:t>
            </a:r>
            <a:r>
              <a:rPr lang="zh-CN" altLang="en-US"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的评测和建议</a:t>
            </a:r>
          </a:p>
        </p:txBody>
      </p:sp>
    </p:spTree>
    <p:extLst>
      <p:ext uri="{BB962C8B-B14F-4D97-AF65-F5344CB8AC3E}">
        <p14:creationId xmlns:p14="http://schemas.microsoft.com/office/powerpoint/2010/main" val="449539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C7764-DF7A-D7C8-BFD5-574E2D4F7EEA}"/>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D0FCC148-86AB-E006-5A45-322631D57CBC}"/>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4" name="Rectangle 3">
            <a:extLst>
              <a:ext uri="{FF2B5EF4-FFF2-40B4-BE49-F238E27FC236}">
                <a16:creationId xmlns:a16="http://schemas.microsoft.com/office/drawing/2014/main" id="{B42A66C0-82DF-72CD-9365-E590DDE90031}"/>
              </a:ext>
            </a:extLst>
          </p:cNvPr>
          <p:cNvSpPr/>
          <p:nvPr/>
        </p:nvSpPr>
        <p:spPr>
          <a:xfrm>
            <a:off x="1125228" y="2100851"/>
            <a:ext cx="10730823" cy="4524315"/>
          </a:xfrm>
          <a:prstGeom prst="rect">
            <a:avLst/>
          </a:prstGeom>
          <a:noFill/>
        </p:spPr>
        <p:txBody>
          <a:bodyPr wrap="none" lIns="91440" tIns="45720" rIns="91440" bIns="45720">
            <a:spAutoFit/>
          </a:bodyPr>
          <a:lstStyle/>
          <a:p>
            <a:r>
              <a:rPr lang="en-US" altLang="zh-CN" sz="3600" b="1" dirty="0">
                <a:ln w="0"/>
                <a:solidFill>
                  <a:srgbClr val="00B050"/>
                </a:solidFill>
                <a:effectLst>
                  <a:outerShdw blurRad="38100" dist="25400" dir="5400000" algn="ctr" rotWithShape="0">
                    <a:srgbClr val="6E747A">
                      <a:alpha val="43000"/>
                    </a:srgbClr>
                  </a:outerShdw>
                </a:effectLst>
              </a:rPr>
              <a:t>Agent</a:t>
            </a:r>
            <a:r>
              <a:rPr lang="zh-CN" altLang="en-US" sz="3600" b="1" dirty="0">
                <a:ln w="0"/>
                <a:solidFill>
                  <a:srgbClr val="00B050"/>
                </a:solidFill>
                <a:effectLst>
                  <a:outerShdw blurRad="38100" dist="25400" dir="5400000" algn="ctr" rotWithShape="0">
                    <a:srgbClr val="6E747A">
                      <a:alpha val="43000"/>
                    </a:srgbClr>
                  </a:outerShdw>
                </a:effectLst>
              </a:rPr>
              <a:t>代理能力</a:t>
            </a:r>
            <a:r>
              <a:rPr lang="zh-CN" altLang="en-US" sz="3600" b="1" dirty="0">
                <a:ln w="0"/>
                <a:solidFill>
                  <a:schemeClr val="accent1"/>
                </a:solidFill>
                <a:effectLst>
                  <a:outerShdw blurRad="38100" dist="25400" dir="5400000" algn="ctr" rotWithShape="0">
                    <a:srgbClr val="6E747A">
                      <a:alpha val="43000"/>
                    </a:srgbClr>
                  </a:outerShdw>
                </a:effectLst>
              </a:rPr>
              <a:t>测试：</a:t>
            </a:r>
            <a:endParaRPr lang="en-US" altLang="zh-CN" sz="3600" b="1" dirty="0">
              <a:ln w="0"/>
              <a:solidFill>
                <a:schemeClr val="accent1"/>
              </a:solidFill>
              <a:effectLst>
                <a:outerShdw blurRad="38100" dist="25400" dir="5400000" algn="ctr" rotWithShape="0">
                  <a:srgbClr val="6E747A">
                    <a:alpha val="43000"/>
                  </a:srgbClr>
                </a:outerShdw>
              </a:effectLst>
            </a:endParaRPr>
          </a:p>
          <a:p>
            <a:endParaRPr lang="en-US" altLang="zh-CN" sz="3600" b="1" dirty="0">
              <a:ln w="0"/>
              <a:effectLst>
                <a:outerShdw blurRad="38100" dist="25400" dir="5400000" algn="ctr" rotWithShape="0">
                  <a:srgbClr val="6E747A">
                    <a:alpha val="43000"/>
                  </a:srgbClr>
                </a:outerShdw>
              </a:effectLst>
            </a:endParaRPr>
          </a:p>
          <a:p>
            <a:r>
              <a:rPr lang="zh-CN" altLang="en-US" sz="1600" b="1" dirty="0">
                <a:ln w="0"/>
                <a:effectLst>
                  <a:outerShdw blurRad="38100" dist="25400" dir="5400000" algn="ctr" rotWithShape="0">
                    <a:srgbClr val="6E747A">
                      <a:alpha val="43000"/>
                    </a:srgbClr>
                  </a:outerShdw>
                </a:effectLst>
              </a:rPr>
              <a:t>搜索</a:t>
            </a:r>
            <a:r>
              <a:rPr lang="en-US" altLang="zh-CN" sz="1600" b="1" dirty="0">
                <a:ln w="0"/>
                <a:effectLst>
                  <a:outerShdw blurRad="38100" dist="25400" dir="5400000" algn="ctr" rotWithShape="0">
                    <a:srgbClr val="6E747A">
                      <a:alpha val="43000"/>
                    </a:srgbClr>
                  </a:outerShdw>
                </a:effectLst>
              </a:rPr>
              <a:t>"</a:t>
            </a:r>
            <a:r>
              <a:rPr lang="en-US" altLang="zh-CN" sz="1600" b="1" dirty="0" err="1">
                <a:ln w="0"/>
                <a:effectLst>
                  <a:outerShdw blurRad="38100" dist="25400" dir="5400000" algn="ctr" rotWithShape="0">
                    <a:srgbClr val="6E747A">
                      <a:alpha val="43000"/>
                    </a:srgbClr>
                  </a:outerShdw>
                </a:effectLst>
              </a:rPr>
              <a:t>spl</a:t>
            </a:r>
            <a:r>
              <a:rPr lang="en-US" altLang="zh-CN" sz="1600" b="1" dirty="0">
                <a:ln w="0"/>
                <a:effectLst>
                  <a:outerShdw blurRad="38100" dist="25400" dir="5400000" algn="ctr" rotWithShape="0">
                    <a:srgbClr val="6E747A">
                      <a:alpha val="43000"/>
                    </a:srgbClr>
                  </a:outerShdw>
                </a:effectLst>
              </a:rPr>
              <a:t> </a:t>
            </a:r>
            <a:r>
              <a:rPr lang="en-US" altLang="zh-CN" sz="1600" b="1" dirty="0" err="1">
                <a:ln w="0"/>
                <a:effectLst>
                  <a:outerShdw blurRad="38100" dist="25400" dir="5400000" algn="ctr" rotWithShape="0">
                    <a:srgbClr val="6E747A">
                      <a:alpha val="43000"/>
                    </a:srgbClr>
                  </a:outerShdw>
                </a:effectLst>
              </a:rPr>
              <a:t>phonitor</a:t>
            </a:r>
            <a:r>
              <a:rPr lang="en-US" altLang="zh-CN" sz="1600" b="1" dirty="0">
                <a:ln w="0"/>
                <a:effectLst>
                  <a:outerShdw blurRad="38100" dist="25400" dir="5400000" algn="ctr" rotWithShape="0">
                    <a:srgbClr val="6E747A">
                      <a:alpha val="43000"/>
                    </a:srgbClr>
                  </a:outerShdw>
                </a:effectLst>
              </a:rPr>
              <a:t> mini"</a:t>
            </a:r>
            <a:r>
              <a:rPr lang="zh-CN" altLang="en-US" sz="1600" b="1" dirty="0">
                <a:ln w="0"/>
                <a:effectLst>
                  <a:outerShdw blurRad="38100" dist="25400" dir="5400000" algn="ctr" rotWithShape="0">
                    <a:srgbClr val="6E747A">
                      <a:alpha val="43000"/>
                    </a:srgbClr>
                  </a:outerShdw>
                </a:effectLst>
              </a:rPr>
              <a:t>。这应该是一个耳机放大器，帮我详细的总结它的功能</a:t>
            </a:r>
            <a:r>
              <a:rPr lang="en-US" altLang="zh-CN" sz="1600" b="1" dirty="0">
                <a:ln w="0"/>
                <a:effectLst>
                  <a:outerShdw blurRad="38100" dist="25400" dir="5400000" algn="ctr" rotWithShape="0">
                    <a:srgbClr val="6E747A">
                      <a:alpha val="43000"/>
                    </a:srgbClr>
                  </a:outerShdw>
                </a:effectLst>
              </a:rPr>
              <a:t>/</a:t>
            </a:r>
            <a:r>
              <a:rPr lang="zh-CN" altLang="en-US" sz="1600" b="1" dirty="0">
                <a:ln w="0"/>
                <a:effectLst>
                  <a:outerShdw blurRad="38100" dist="25400" dir="5400000" algn="ctr" rotWithShape="0">
                    <a:srgbClr val="6E747A">
                      <a:alpha val="43000"/>
                    </a:srgbClr>
                  </a:outerShdw>
                </a:effectLst>
              </a:rPr>
              <a:t>价格</a:t>
            </a:r>
            <a:r>
              <a:rPr lang="en-US" altLang="zh-CN" sz="1600" b="1" dirty="0">
                <a:ln w="0"/>
                <a:effectLst>
                  <a:outerShdw blurRad="38100" dist="25400" dir="5400000" algn="ctr" rotWithShape="0">
                    <a:srgbClr val="6E747A">
                      <a:alpha val="43000"/>
                    </a:srgbClr>
                  </a:outerShdw>
                </a:effectLst>
              </a:rPr>
              <a:t>/</a:t>
            </a:r>
            <a:r>
              <a:rPr lang="zh-CN" altLang="en-US" sz="1600" b="1" dirty="0">
                <a:ln w="0"/>
                <a:effectLst>
                  <a:outerShdw blurRad="38100" dist="25400" dir="5400000" algn="ctr" rotWithShape="0">
                    <a:srgbClr val="6E747A">
                      <a:alpha val="43000"/>
                    </a:srgbClr>
                  </a:outerShdw>
                </a:effectLst>
              </a:rPr>
              <a:t>创新点</a:t>
            </a:r>
            <a:r>
              <a:rPr lang="en-US" altLang="zh-CN" sz="1600" b="1" dirty="0">
                <a:ln w="0"/>
                <a:effectLst>
                  <a:outerShdw blurRad="38100" dist="25400" dir="5400000" algn="ctr" rotWithShape="0">
                    <a:srgbClr val="6E747A">
                      <a:alpha val="43000"/>
                    </a:srgbClr>
                  </a:outerShdw>
                </a:effectLst>
              </a:rPr>
              <a:t>/</a:t>
            </a:r>
            <a:r>
              <a:rPr lang="zh-CN" altLang="en-US" sz="1600" b="1" dirty="0">
                <a:ln w="0"/>
                <a:effectLst>
                  <a:outerShdw blurRad="38100" dist="25400" dir="5400000" algn="ctr" rotWithShape="0">
                    <a:srgbClr val="6E747A">
                      <a:alpha val="43000"/>
                    </a:srgbClr>
                  </a:outerShdw>
                </a:effectLst>
              </a:rPr>
              <a:t>评价。</a:t>
            </a:r>
          </a:p>
          <a:p>
            <a:endParaRPr lang="zh-CN" altLang="en-US" sz="1600" b="1" dirty="0">
              <a:ln w="0"/>
              <a:effectLst>
                <a:outerShdw blurRad="38100" dist="25400" dir="5400000" algn="ctr" rotWithShape="0">
                  <a:srgbClr val="6E747A">
                    <a:alpha val="43000"/>
                  </a:srgbClr>
                </a:outerShdw>
              </a:effectLst>
            </a:endParaRPr>
          </a:p>
          <a:p>
            <a:r>
              <a:rPr lang="zh-CN" altLang="en-US" sz="1600" b="1" dirty="0">
                <a:ln w="0"/>
                <a:effectLst>
                  <a:outerShdw blurRad="38100" dist="25400" dir="5400000" algn="ctr" rotWithShape="0">
                    <a:srgbClr val="6E747A">
                      <a:alpha val="43000"/>
                    </a:srgbClr>
                  </a:outerShdw>
                </a:effectLst>
              </a:rPr>
              <a:t>使用</a:t>
            </a:r>
            <a:r>
              <a:rPr lang="en-US" altLang="zh-CN" sz="1600" b="1" dirty="0">
                <a:ln w="0"/>
                <a:effectLst>
                  <a:outerShdw blurRad="38100" dist="25400" dir="5400000" algn="ctr" rotWithShape="0">
                    <a:srgbClr val="6E747A">
                      <a:alpha val="43000"/>
                    </a:srgbClr>
                  </a:outerShdw>
                </a:effectLst>
              </a:rPr>
              <a:t>visit</a:t>
            </a:r>
            <a:r>
              <a:rPr lang="zh-CN" altLang="en-US" sz="1600" b="1" dirty="0">
                <a:ln w="0"/>
                <a:effectLst>
                  <a:outerShdw blurRad="38100" dist="25400" dir="5400000" algn="ctr" rotWithShape="0">
                    <a:srgbClr val="6E747A">
                      <a:alpha val="43000"/>
                    </a:srgbClr>
                  </a:outerShdw>
                </a:effectLst>
              </a:rPr>
              <a:t>功能访问这个文件夹”</a:t>
            </a:r>
            <a:r>
              <a:rPr lang="en-US" altLang="zh-CN" sz="1600" b="1" dirty="0">
                <a:ln w="0"/>
                <a:effectLst>
                  <a:outerShdw blurRad="38100" dist="25400" dir="5400000" algn="ctr" rotWithShape="0">
                    <a:srgbClr val="6E747A">
                      <a:alpha val="43000"/>
                    </a:srgbClr>
                  </a:outerShdw>
                </a:effectLst>
              </a:rPr>
              <a:t>C:\Users\T15P\Music\NCM”</a:t>
            </a:r>
            <a:r>
              <a:rPr lang="zh-CN" altLang="en-US" sz="1600" b="1" dirty="0">
                <a:ln w="0"/>
                <a:effectLst>
                  <a:outerShdw blurRad="38100" dist="25400" dir="5400000" algn="ctr" rotWithShape="0">
                    <a:srgbClr val="6E747A">
                      <a:alpha val="43000"/>
                    </a:srgbClr>
                  </a:outerShdw>
                </a:effectLst>
              </a:rPr>
              <a:t>寻找一首名叫”只此一方”的歌，打印其文件地址。</a:t>
            </a:r>
          </a:p>
          <a:p>
            <a:endParaRPr lang="zh-CN" altLang="en-US" sz="1600" b="1" dirty="0">
              <a:ln w="0"/>
              <a:effectLst>
                <a:outerShdw blurRad="38100" dist="25400" dir="5400000" algn="ctr" rotWithShape="0">
                  <a:srgbClr val="6E747A">
                    <a:alpha val="43000"/>
                  </a:srgbClr>
                </a:outerShdw>
              </a:effectLst>
            </a:endParaRPr>
          </a:p>
          <a:p>
            <a:r>
              <a:rPr lang="zh-CN" altLang="en-US" sz="1600" b="1" dirty="0">
                <a:ln w="0"/>
                <a:effectLst>
                  <a:outerShdw blurRad="38100" dist="25400" dir="5400000" algn="ctr" rotWithShape="0">
                    <a:srgbClr val="6E747A">
                      <a:alpha val="43000"/>
                    </a:srgbClr>
                  </a:outerShdw>
                </a:effectLst>
              </a:rPr>
              <a:t>我现在希望进行期权定价。我想要对一个亚式期权定价。该期权的基础资产服从</a:t>
            </a:r>
          </a:p>
          <a:p>
            <a:r>
              <a:rPr lang="en-US" altLang="zh-CN" sz="1600" b="1" dirty="0" err="1">
                <a:ln w="0"/>
                <a:effectLst>
                  <a:outerShdw blurRad="38100" dist="25400" dir="5400000" algn="ctr" rotWithShape="0">
                    <a:srgbClr val="6E747A">
                      <a:alpha val="43000"/>
                    </a:srgbClr>
                  </a:outerShdw>
                </a:effectLst>
              </a:rPr>
              <a:t>dS</a:t>
            </a:r>
            <a:r>
              <a:rPr lang="en-US" altLang="zh-CN" sz="1600" b="1" dirty="0">
                <a:ln w="0"/>
                <a:effectLst>
                  <a:outerShdw blurRad="38100" dist="25400" dir="5400000" algn="ctr" rotWithShape="0">
                    <a:srgbClr val="6E747A">
                      <a:alpha val="43000"/>
                    </a:srgbClr>
                  </a:outerShdw>
                </a:effectLst>
              </a:rPr>
              <a:t> = r(t)</a:t>
            </a:r>
            <a:r>
              <a:rPr lang="en-US" altLang="zh-CN" sz="1600" b="1" dirty="0" err="1">
                <a:ln w="0"/>
                <a:effectLst>
                  <a:outerShdw blurRad="38100" dist="25400" dir="5400000" algn="ctr" rotWithShape="0">
                    <a:srgbClr val="6E747A">
                      <a:alpha val="43000"/>
                    </a:srgbClr>
                  </a:outerShdw>
                </a:effectLst>
              </a:rPr>
              <a:t>Sdt</a:t>
            </a:r>
            <a:r>
              <a:rPr lang="en-US" altLang="zh-CN" sz="1600" b="1" dirty="0">
                <a:ln w="0"/>
                <a:effectLst>
                  <a:outerShdw blurRad="38100" dist="25400" dir="5400000" algn="ctr" rotWithShape="0">
                    <a:srgbClr val="6E747A">
                      <a:alpha val="43000"/>
                    </a:srgbClr>
                  </a:outerShdw>
                </a:effectLst>
              </a:rPr>
              <a:t> + v(t)</a:t>
            </a:r>
            <a:r>
              <a:rPr lang="en-US" altLang="zh-CN" sz="1600" b="1" dirty="0" err="1">
                <a:ln w="0"/>
                <a:effectLst>
                  <a:outerShdw blurRad="38100" dist="25400" dir="5400000" algn="ctr" rotWithShape="0">
                    <a:srgbClr val="6E747A">
                      <a:alpha val="43000"/>
                    </a:srgbClr>
                  </a:outerShdw>
                </a:effectLst>
              </a:rPr>
              <a:t>SdW</a:t>
            </a:r>
            <a:r>
              <a:rPr lang="en-US" altLang="zh-CN" sz="1600" b="1" dirty="0">
                <a:ln w="0"/>
                <a:effectLst>
                  <a:outerShdw blurRad="38100" dist="25400" dir="5400000" algn="ctr" rotWithShape="0">
                    <a:srgbClr val="6E747A">
                      <a:alpha val="43000"/>
                    </a:srgbClr>
                  </a:outerShdw>
                </a:effectLst>
              </a:rPr>
              <a:t>(t) </a:t>
            </a:r>
            <a:r>
              <a:rPr lang="zh-CN" altLang="en-US" sz="1600" b="1" dirty="0">
                <a:ln w="0"/>
                <a:effectLst>
                  <a:outerShdw blurRad="38100" dist="25400" dir="5400000" algn="ctr" rotWithShape="0">
                    <a:srgbClr val="6E747A">
                      <a:alpha val="43000"/>
                    </a:srgbClr>
                  </a:outerShdw>
                </a:effectLst>
              </a:rPr>
              <a:t>其中</a:t>
            </a:r>
            <a:r>
              <a:rPr lang="en-US" altLang="zh-CN" sz="1600" b="1" dirty="0">
                <a:ln w="0"/>
                <a:effectLst>
                  <a:outerShdw blurRad="38100" dist="25400" dir="5400000" algn="ctr" rotWithShape="0">
                    <a:srgbClr val="6E747A">
                      <a:alpha val="43000"/>
                    </a:srgbClr>
                  </a:outerShdw>
                </a:effectLst>
              </a:rPr>
              <a:t>r(t)</a:t>
            </a:r>
            <a:r>
              <a:rPr lang="zh-CN" altLang="en-US" sz="1600" b="1" dirty="0">
                <a:ln w="0"/>
                <a:effectLst>
                  <a:outerShdw blurRad="38100" dist="25400" dir="5400000" algn="ctr" rotWithShape="0">
                    <a:srgbClr val="6E747A">
                      <a:alpha val="43000"/>
                    </a:srgbClr>
                  </a:outerShdw>
                </a:effectLst>
              </a:rPr>
              <a:t>和</a:t>
            </a:r>
            <a:r>
              <a:rPr lang="en-US" altLang="zh-CN" sz="1600" b="1" dirty="0">
                <a:ln w="0"/>
                <a:effectLst>
                  <a:outerShdw blurRad="38100" dist="25400" dir="5400000" algn="ctr" rotWithShape="0">
                    <a:srgbClr val="6E747A">
                      <a:alpha val="43000"/>
                    </a:srgbClr>
                  </a:outerShdw>
                </a:effectLst>
              </a:rPr>
              <a:t>v(t)</a:t>
            </a:r>
            <a:r>
              <a:rPr lang="zh-CN" altLang="en-US" sz="1600" b="1" dirty="0">
                <a:ln w="0"/>
                <a:effectLst>
                  <a:outerShdw blurRad="38100" dist="25400" dir="5400000" algn="ctr" rotWithShape="0">
                    <a:srgbClr val="6E747A">
                      <a:alpha val="43000"/>
                    </a:srgbClr>
                  </a:outerShdw>
                </a:effectLst>
              </a:rPr>
              <a:t>均是随机过程，</a:t>
            </a:r>
            <a:r>
              <a:rPr lang="en-US" altLang="zh-CN" sz="1600" b="1" dirty="0">
                <a:ln w="0"/>
                <a:effectLst>
                  <a:outerShdw blurRad="38100" dist="25400" dir="5400000" algn="ctr" rotWithShape="0">
                    <a:srgbClr val="6E747A">
                      <a:alpha val="43000"/>
                    </a:srgbClr>
                  </a:outerShdw>
                </a:effectLst>
              </a:rPr>
              <a:t>r(t)</a:t>
            </a:r>
            <a:r>
              <a:rPr lang="zh-CN" altLang="en-US" sz="1600" b="1" dirty="0">
                <a:ln w="0"/>
                <a:effectLst>
                  <a:outerShdw blurRad="38100" dist="25400" dir="5400000" algn="ctr" rotWithShape="0">
                    <a:srgbClr val="6E747A">
                      <a:alpha val="43000"/>
                    </a:srgbClr>
                  </a:outerShdw>
                </a:effectLst>
              </a:rPr>
              <a:t>和</a:t>
            </a:r>
            <a:r>
              <a:rPr lang="en-US" altLang="zh-CN" sz="1600" b="1" dirty="0">
                <a:ln w="0"/>
                <a:effectLst>
                  <a:outerShdw blurRad="38100" dist="25400" dir="5400000" algn="ctr" rotWithShape="0">
                    <a:srgbClr val="6E747A">
                      <a:alpha val="43000"/>
                    </a:srgbClr>
                  </a:outerShdw>
                </a:effectLst>
              </a:rPr>
              <a:t>v(t)</a:t>
            </a:r>
            <a:r>
              <a:rPr lang="zh-CN" altLang="en-US" sz="1600" b="1" dirty="0">
                <a:ln w="0"/>
                <a:effectLst>
                  <a:outerShdw blurRad="38100" dist="25400" dir="5400000" algn="ctr" rotWithShape="0">
                    <a:srgbClr val="6E747A">
                      <a:alpha val="43000"/>
                    </a:srgbClr>
                  </a:outerShdw>
                </a:effectLst>
              </a:rPr>
              <a:t>均服从</a:t>
            </a:r>
            <a:r>
              <a:rPr lang="en-US" altLang="zh-CN" sz="1600" b="1" dirty="0">
                <a:ln w="0"/>
                <a:effectLst>
                  <a:outerShdw blurRad="38100" dist="25400" dir="5400000" algn="ctr" rotWithShape="0">
                    <a:srgbClr val="6E747A">
                      <a:alpha val="43000"/>
                    </a:srgbClr>
                  </a:outerShdw>
                </a:effectLst>
              </a:rPr>
              <a:t>CIR</a:t>
            </a:r>
            <a:r>
              <a:rPr lang="zh-CN" altLang="en-US" sz="1600" b="1" dirty="0">
                <a:ln w="0"/>
                <a:effectLst>
                  <a:outerShdw blurRad="38100" dist="25400" dir="5400000" algn="ctr" rotWithShape="0">
                    <a:srgbClr val="6E747A">
                      <a:alpha val="43000"/>
                    </a:srgbClr>
                  </a:outerShdw>
                </a:effectLst>
              </a:rPr>
              <a:t>过程。</a:t>
            </a:r>
          </a:p>
          <a:p>
            <a:r>
              <a:rPr lang="zh-CN" altLang="en-US" sz="1600" b="1" dirty="0">
                <a:ln w="0"/>
                <a:effectLst>
                  <a:outerShdw blurRad="38100" dist="25400" dir="5400000" algn="ctr" rotWithShape="0">
                    <a:srgbClr val="6E747A">
                      <a:alpha val="43000"/>
                    </a:srgbClr>
                  </a:outerShdw>
                </a:effectLst>
              </a:rPr>
              <a:t>使用</a:t>
            </a:r>
            <a:r>
              <a:rPr lang="en-US" altLang="zh-CN" sz="1600" b="1" dirty="0">
                <a:ln w="0"/>
                <a:effectLst>
                  <a:outerShdw blurRad="38100" dist="25400" dir="5400000" algn="ctr" rotWithShape="0">
                    <a:srgbClr val="6E747A">
                      <a:alpha val="43000"/>
                    </a:srgbClr>
                  </a:outerShdw>
                </a:effectLst>
              </a:rPr>
              <a:t>Python</a:t>
            </a:r>
            <a:r>
              <a:rPr lang="zh-CN" altLang="en-US" sz="1600" b="1" dirty="0">
                <a:ln w="0"/>
                <a:effectLst>
                  <a:outerShdw blurRad="38100" dist="25400" dir="5400000" algn="ctr" rotWithShape="0">
                    <a:srgbClr val="6E747A">
                      <a:alpha val="43000"/>
                    </a:srgbClr>
                  </a:outerShdw>
                </a:effectLst>
              </a:rPr>
              <a:t>进行带</a:t>
            </a:r>
            <a:r>
              <a:rPr lang="en-US" altLang="zh-CN" sz="1600" b="1" dirty="0">
                <a:ln w="0"/>
                <a:effectLst>
                  <a:outerShdw blurRad="38100" dist="25400" dir="5400000" algn="ctr" rotWithShape="0">
                    <a:srgbClr val="6E747A">
                      <a:alpha val="43000"/>
                    </a:srgbClr>
                  </a:outerShdw>
                </a:effectLst>
              </a:rPr>
              <a:t>Variance Reduction</a:t>
            </a:r>
            <a:r>
              <a:rPr lang="zh-CN" altLang="en-US" sz="1600" b="1" dirty="0">
                <a:ln w="0"/>
                <a:effectLst>
                  <a:outerShdw blurRad="38100" dist="25400" dir="5400000" algn="ctr" rotWithShape="0">
                    <a:srgbClr val="6E747A">
                      <a:alpha val="43000"/>
                    </a:srgbClr>
                  </a:outerShdw>
                </a:effectLst>
              </a:rPr>
              <a:t>的</a:t>
            </a:r>
            <a:r>
              <a:rPr lang="en-US" altLang="zh-CN" sz="1600" b="1" dirty="0">
                <a:ln w="0"/>
                <a:effectLst>
                  <a:outerShdw blurRad="38100" dist="25400" dir="5400000" algn="ctr" rotWithShape="0">
                    <a:srgbClr val="6E747A">
                      <a:alpha val="43000"/>
                    </a:srgbClr>
                  </a:outerShdw>
                </a:effectLst>
              </a:rPr>
              <a:t>Monte Carlo</a:t>
            </a:r>
            <a:r>
              <a:rPr lang="zh-CN" altLang="en-US" sz="1600" b="1" dirty="0">
                <a:ln w="0"/>
                <a:effectLst>
                  <a:outerShdw blurRad="38100" dist="25400" dir="5400000" algn="ctr" rotWithShape="0">
                    <a:srgbClr val="6E747A">
                      <a:alpha val="43000"/>
                    </a:srgbClr>
                  </a:outerShdw>
                </a:effectLst>
              </a:rPr>
              <a:t>定价。</a:t>
            </a:r>
          </a:p>
          <a:p>
            <a:r>
              <a:rPr lang="zh-CN" altLang="en-US" sz="1600" b="1" dirty="0">
                <a:ln w="0"/>
                <a:effectLst>
                  <a:outerShdw blurRad="38100" dist="25400" dir="5400000" algn="ctr" rotWithShape="0">
                    <a:srgbClr val="6E747A">
                      <a:alpha val="43000"/>
                    </a:srgbClr>
                  </a:outerShdw>
                </a:effectLst>
              </a:rPr>
              <a:t>你可以自己尝试调用工具执行代码，并输出没有报错的代码。</a:t>
            </a:r>
          </a:p>
          <a:p>
            <a:endParaRPr lang="zh-CN" altLang="en-US" sz="1600" b="1" dirty="0">
              <a:ln w="0"/>
              <a:effectLst>
                <a:outerShdw blurRad="38100" dist="25400" dir="5400000" algn="ctr" rotWithShape="0">
                  <a:srgbClr val="6E747A">
                    <a:alpha val="43000"/>
                  </a:srgbClr>
                </a:outerShdw>
              </a:effectLst>
            </a:endParaRPr>
          </a:p>
          <a:p>
            <a:r>
              <a:rPr lang="zh-CN" altLang="en-US" sz="1600" b="1" dirty="0">
                <a:ln w="0"/>
                <a:effectLst>
                  <a:outerShdw blurRad="38100" dist="25400" dir="5400000" algn="ctr" rotWithShape="0">
                    <a:srgbClr val="6E747A">
                      <a:alpha val="43000"/>
                    </a:srgbClr>
                  </a:outerShdw>
                </a:effectLst>
              </a:rPr>
              <a:t>你需要写一个</a:t>
            </a:r>
            <a:r>
              <a:rPr lang="en-US" altLang="zh-CN" sz="1600" b="1" dirty="0">
                <a:ln w="0"/>
                <a:effectLst>
                  <a:outerShdw blurRad="38100" dist="25400" dir="5400000" algn="ctr" rotWithShape="0">
                    <a:srgbClr val="6E747A">
                      <a:alpha val="43000"/>
                    </a:srgbClr>
                  </a:outerShdw>
                </a:effectLst>
              </a:rPr>
              <a:t>python</a:t>
            </a:r>
            <a:r>
              <a:rPr lang="zh-CN" altLang="en-US" sz="1600" b="1" dirty="0">
                <a:ln w="0"/>
                <a:effectLst>
                  <a:outerShdw blurRad="38100" dist="25400" dir="5400000" algn="ctr" rotWithShape="0">
                    <a:srgbClr val="6E747A">
                      <a:alpha val="43000"/>
                    </a:srgbClr>
                  </a:outerShdw>
                </a:effectLst>
              </a:rPr>
              <a:t>代码，调用工具执行</a:t>
            </a:r>
            <a:r>
              <a:rPr lang="en-US" altLang="zh-CN" sz="1600" b="1" dirty="0">
                <a:ln w="0"/>
                <a:effectLst>
                  <a:outerShdw blurRad="38100" dist="25400" dir="5400000" algn="ctr" rotWithShape="0">
                    <a:srgbClr val="6E747A">
                      <a:alpha val="43000"/>
                    </a:srgbClr>
                  </a:outerShdw>
                </a:effectLst>
              </a:rPr>
              <a:t>python</a:t>
            </a:r>
            <a:r>
              <a:rPr lang="zh-CN" altLang="en-US" sz="1600" b="1" dirty="0">
                <a:ln w="0"/>
                <a:effectLst>
                  <a:outerShdw blurRad="38100" dist="25400" dir="5400000" algn="ctr" rotWithShape="0">
                    <a:srgbClr val="6E747A">
                      <a:alpha val="43000"/>
                    </a:srgbClr>
                  </a:outerShdw>
                </a:effectLst>
              </a:rPr>
              <a:t>代码，并告诉我结果。代码需要：</a:t>
            </a:r>
            <a:endParaRPr lang="en-US" altLang="zh-CN" sz="1600" b="1" dirty="0">
              <a:ln w="0"/>
              <a:effectLst>
                <a:outerShdw blurRad="38100" dist="25400" dir="5400000" algn="ctr" rotWithShape="0">
                  <a:srgbClr val="6E747A">
                    <a:alpha val="43000"/>
                  </a:srgbClr>
                </a:outerShdw>
              </a:effectLst>
            </a:endParaRPr>
          </a:p>
          <a:p>
            <a:r>
              <a:rPr lang="zh-CN" altLang="en-US" sz="1600" b="1" dirty="0">
                <a:ln w="0"/>
                <a:effectLst>
                  <a:outerShdw blurRad="38100" dist="25400" dir="5400000" algn="ctr" rotWithShape="0">
                    <a:srgbClr val="6E747A">
                      <a:alpha val="43000"/>
                    </a:srgbClr>
                  </a:outerShdw>
                </a:effectLst>
              </a:rPr>
              <a:t>在”</a:t>
            </a:r>
            <a:r>
              <a:rPr lang="en-US" altLang="zh-CN" sz="1600" b="1" dirty="0">
                <a:ln w="0"/>
                <a:effectLst>
                  <a:outerShdw blurRad="38100" dist="25400" dir="5400000" algn="ctr" rotWithShape="0">
                    <a:srgbClr val="6E747A">
                      <a:alpha val="43000"/>
                    </a:srgbClr>
                  </a:outerShdw>
                </a:effectLst>
              </a:rPr>
              <a:t>D:\Netease\Download”</a:t>
            </a:r>
            <a:r>
              <a:rPr lang="zh-CN" altLang="en-US" sz="1600" b="1" dirty="0">
                <a:ln w="0"/>
                <a:effectLst>
                  <a:outerShdw blurRad="38100" dist="25400" dir="5400000" algn="ctr" rotWithShape="0">
                    <a:srgbClr val="6E747A">
                      <a:alpha val="43000"/>
                    </a:srgbClr>
                  </a:outerShdw>
                </a:effectLst>
              </a:rPr>
              <a:t>这个目录里寻找</a:t>
            </a:r>
            <a:r>
              <a:rPr lang="en-US" altLang="zh-CN" sz="1600" b="1" dirty="0" err="1">
                <a:ln w="0"/>
                <a:effectLst>
                  <a:outerShdw blurRad="38100" dist="25400" dir="5400000" algn="ctr" rotWithShape="0">
                    <a:srgbClr val="6E747A">
                      <a:alpha val="43000"/>
                    </a:srgbClr>
                  </a:outerShdw>
                </a:effectLst>
              </a:rPr>
              <a:t>NathMath</a:t>
            </a:r>
            <a:r>
              <a:rPr lang="zh-CN" altLang="en-US" sz="1600" b="1" dirty="0">
                <a:ln w="0"/>
                <a:effectLst>
                  <a:outerShdw blurRad="38100" dist="25400" dir="5400000" algn="ctr" rotWithShape="0">
                    <a:srgbClr val="6E747A">
                      <a:alpha val="43000"/>
                    </a:srgbClr>
                  </a:outerShdw>
                </a:effectLst>
              </a:rPr>
              <a:t>歌手的”彼方”这首歌。注意，</a:t>
            </a:r>
            <a:endParaRPr lang="en-US" altLang="zh-CN" sz="1600" b="1" dirty="0">
              <a:ln w="0"/>
              <a:effectLst>
                <a:outerShdw blurRad="38100" dist="25400" dir="5400000" algn="ctr" rotWithShape="0">
                  <a:srgbClr val="6E747A">
                    <a:alpha val="43000"/>
                  </a:srgbClr>
                </a:outerShdw>
              </a:effectLst>
            </a:endParaRPr>
          </a:p>
          <a:p>
            <a:r>
              <a:rPr lang="zh-CN" altLang="en-US" sz="1600" b="1" dirty="0">
                <a:ln w="0"/>
                <a:effectLst>
                  <a:outerShdw blurRad="38100" dist="25400" dir="5400000" algn="ctr" rotWithShape="0">
                    <a:srgbClr val="6E747A">
                      <a:alpha val="43000"/>
                    </a:srgbClr>
                  </a:outerShdw>
                </a:effectLst>
              </a:rPr>
              <a:t>你可能会找到多个相似的歌曲，我要求你的代码能够处理多个匹配的文件，然后打印。你可以使用正则表达式匹配。</a:t>
            </a:r>
            <a:endParaRPr lang="en-US" altLang="zh-CN" sz="1600" b="1" dirty="0">
              <a:ln w="0"/>
              <a:effectLst>
                <a:outerShdw blurRad="38100" dist="25400" dir="5400000" algn="ctr" rotWithShape="0">
                  <a:srgbClr val="6E747A">
                    <a:alpha val="43000"/>
                  </a:srgbClr>
                </a:outerShdw>
              </a:effectLst>
            </a:endParaRPr>
          </a:p>
          <a:p>
            <a:endParaRPr lang="en-US" altLang="zh-CN" sz="2400" b="1" dirty="0">
              <a:ln w="0"/>
              <a:effectLst>
                <a:outerShdw blurRad="38100" dist="25400" dir="5400000" algn="ctr" rotWithShape="0">
                  <a:srgbClr val="6E747A">
                    <a:alpha val="43000"/>
                  </a:srgbClr>
                </a:outerShdw>
              </a:effectLst>
            </a:endParaRPr>
          </a:p>
        </p:txBody>
      </p:sp>
      <p:sp>
        <p:nvSpPr>
          <p:cNvPr id="3" name="Rectangle 2">
            <a:extLst>
              <a:ext uri="{FF2B5EF4-FFF2-40B4-BE49-F238E27FC236}">
                <a16:creationId xmlns:a16="http://schemas.microsoft.com/office/drawing/2014/main" id="{F5439D6D-100E-AEFF-6AB9-933A6393FEBE}"/>
              </a:ext>
            </a:extLst>
          </p:cNvPr>
          <p:cNvSpPr/>
          <p:nvPr/>
        </p:nvSpPr>
        <p:spPr>
          <a:xfrm>
            <a:off x="1131645" y="534122"/>
            <a:ext cx="10397398" cy="1200329"/>
          </a:xfrm>
          <a:prstGeom prst="rect">
            <a:avLst/>
          </a:prstGeom>
          <a:noFill/>
        </p:spPr>
        <p:txBody>
          <a:bodyPr wrap="none" lIns="91440" tIns="45720" rIns="91440" bIns="45720">
            <a:spAutoFit/>
          </a:bodyPr>
          <a:lstStyle/>
          <a:p>
            <a:r>
              <a:rPr lang="en-US" altLang="zh-CN" sz="7200" b="1" dirty="0">
                <a:ln w="0"/>
                <a:solidFill>
                  <a:srgbClr val="00B050"/>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Agent</a:t>
            </a:r>
            <a:r>
              <a:rPr lang="zh-CN" altLang="en-US" sz="7200" b="1" dirty="0">
                <a:ln w="0"/>
                <a:solidFill>
                  <a:srgbClr val="00B050"/>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代理</a:t>
            </a:r>
            <a:r>
              <a:rPr lang="zh-CN" altLang="en-US"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的评测和建议</a:t>
            </a:r>
          </a:p>
        </p:txBody>
      </p:sp>
    </p:spTree>
    <p:extLst>
      <p:ext uri="{BB962C8B-B14F-4D97-AF65-F5344CB8AC3E}">
        <p14:creationId xmlns:p14="http://schemas.microsoft.com/office/powerpoint/2010/main" val="3877575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DA576-4BE4-A96D-8299-D2432389AA6E}"/>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40725A31-4BE0-5CA7-B8A4-D9795698AD9F}"/>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6" name="TextBox 5">
            <a:extLst>
              <a:ext uri="{FF2B5EF4-FFF2-40B4-BE49-F238E27FC236}">
                <a16:creationId xmlns:a16="http://schemas.microsoft.com/office/drawing/2014/main" id="{63D341E5-D086-6016-9A05-D44FDB6F2C37}"/>
              </a:ext>
            </a:extLst>
          </p:cNvPr>
          <p:cNvSpPr txBox="1"/>
          <p:nvPr/>
        </p:nvSpPr>
        <p:spPr>
          <a:xfrm>
            <a:off x="721568" y="569658"/>
            <a:ext cx="10245012" cy="195099563"/>
          </a:xfrm>
          <a:prstGeom prst="rect">
            <a:avLst/>
          </a:prstGeom>
          <a:noFill/>
        </p:spPr>
        <p:txBody>
          <a:bodyPr wrap="square">
            <a:spAutoFit/>
          </a:bodyPr>
          <a:lstStyle/>
          <a:p>
            <a:r>
              <a:rPr lang="zh-CN" altLang="en-US" b="0" dirty="0">
                <a:solidFill>
                  <a:srgbClr val="AF00DB"/>
                </a:solidFill>
                <a:effectLst/>
                <a:latin typeface="Consolas" panose="020B0609020204030204" pitchFamily="49" charset="0"/>
              </a:rPr>
              <a:t>附录：</a:t>
            </a:r>
            <a:r>
              <a:rPr lang="en-US" altLang="zh-CN" b="0" dirty="0">
                <a:solidFill>
                  <a:srgbClr val="AF00DB"/>
                </a:solidFill>
                <a:effectLst/>
                <a:latin typeface="Consolas" panose="020B0609020204030204" pitchFamily="49" charset="0"/>
              </a:rPr>
              <a:t>NM-GRE52</a:t>
            </a:r>
            <a:r>
              <a:rPr lang="zh-CN" altLang="en-US" b="0" dirty="0">
                <a:solidFill>
                  <a:srgbClr val="AF00DB"/>
                </a:solidFill>
                <a:effectLst/>
                <a:latin typeface="Consolas" panose="020B0609020204030204" pitchFamily="49" charset="0"/>
              </a:rPr>
              <a:t>的测试题库</a:t>
            </a:r>
            <a:endParaRPr lang="en-US" altLang="zh-CN" b="0" dirty="0">
              <a:solidFill>
                <a:srgbClr val="AF00DB"/>
              </a:solidFill>
              <a:effectLst/>
              <a:latin typeface="Consolas" panose="020B0609020204030204" pitchFamily="49" charset="0"/>
            </a:endParaRPr>
          </a:p>
          <a:p>
            <a:endParaRPr lang="en-US" b="0" dirty="0">
              <a:solidFill>
                <a:srgbClr val="AF00D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Selected GRE problems have been modified to be harder for testing purposes.</a:t>
            </a:r>
          </a:p>
          <a:p>
            <a:r>
              <a:rPr lang="en-US" altLang="zh-CN" b="0" dirty="0">
                <a:solidFill>
                  <a:srgbClr val="3B3B3B"/>
                </a:solidFill>
                <a:effectLst/>
                <a:latin typeface="Consolas" panose="020B0609020204030204" pitchFamily="49" charset="0"/>
              </a:rPr>
              <a:t>[</a:t>
            </a:r>
            <a:r>
              <a:rPr lang="en-US" altLang="zh-CN" b="0" dirty="0" err="1">
                <a:solidFill>
                  <a:srgbClr val="3B3B3B"/>
                </a:solidFill>
                <a:effectLst/>
                <a:latin typeface="Consolas" panose="020B0609020204030204" pitchFamily="49" charset="0"/>
              </a:rPr>
              <a:t>NathMath@Bilibili</a:t>
            </a:r>
            <a:r>
              <a:rPr lang="en-US" altLang="zh-CN" b="0" dirty="0">
                <a:solidFill>
                  <a:srgbClr val="3B3B3B"/>
                </a:solidFill>
                <a:effectLst/>
                <a:latin typeface="Consolas" panose="020B0609020204030204" pitchFamily="49" charset="0"/>
              </a:rPr>
              <a:t>]</a:t>
            </a:r>
          </a:p>
          <a:p>
            <a:r>
              <a:rPr lang="en-US" altLang="zh-CN" b="0" dirty="0">
                <a:solidFill>
                  <a:srgbClr val="3B3B3B"/>
                </a:solidFill>
                <a:effectLst/>
                <a:latin typeface="Consolas" panose="020B0609020204030204" pitchFamily="49" charset="0"/>
              </a:rPr>
              <a:t>[Open-sourced under Apache 2.0 License]</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 "Sixty-eight people are sitting in 20 cars and each car contains at most 4 people. What is the maximum possible number of cars that could contain exactly 1 of the 68 people?"</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The options provided are:</a:t>
            </a:r>
          </a:p>
          <a:p>
            <a:r>
              <a:rPr lang="en-US" altLang="zh-CN" b="0" dirty="0">
                <a:solidFill>
                  <a:srgbClr val="3B3B3B"/>
                </a:solidFill>
                <a:effectLst/>
                <a:latin typeface="Consolas" panose="020B0609020204030204" pitchFamily="49" charset="0"/>
              </a:rPr>
              <a:t>2</a:t>
            </a:r>
          </a:p>
          <a:p>
            <a:r>
              <a:rPr lang="en-US" altLang="zh-CN" b="0" dirty="0">
                <a:solidFill>
                  <a:srgbClr val="3B3B3B"/>
                </a:solidFill>
                <a:effectLst/>
                <a:latin typeface="Consolas" panose="020B0609020204030204" pitchFamily="49" charset="0"/>
              </a:rPr>
              <a:t>3</a:t>
            </a:r>
          </a:p>
          <a:p>
            <a:r>
              <a:rPr lang="en-US" altLang="zh-CN" b="0" dirty="0">
                <a:solidFill>
                  <a:srgbClr val="3B3B3B"/>
                </a:solidFill>
                <a:effectLst/>
                <a:latin typeface="Consolas" panose="020B0609020204030204" pitchFamily="49" charset="0"/>
              </a:rPr>
              <a:t>4</a:t>
            </a:r>
          </a:p>
          <a:p>
            <a:r>
              <a:rPr lang="en-US" altLang="zh-CN" b="0" dirty="0">
                <a:solidFill>
                  <a:srgbClr val="3B3B3B"/>
                </a:solidFill>
                <a:effectLst/>
                <a:latin typeface="Consolas" panose="020B0609020204030204" pitchFamily="49" charset="0"/>
              </a:rPr>
              <a:t>8</a:t>
            </a:r>
          </a:p>
          <a:p>
            <a:r>
              <a:rPr lang="en-US" altLang="zh-CN" b="0" dirty="0">
                <a:solidFill>
                  <a:srgbClr val="3B3B3B"/>
                </a:solidFill>
                <a:effectLst/>
                <a:latin typeface="Consolas" panose="020B0609020204030204" pitchFamily="49" charset="0"/>
              </a:rPr>
              <a:t>12</a:t>
            </a:r>
          </a:p>
          <a:p>
            <a:r>
              <a:rPr lang="en-US" altLang="zh-CN" b="0" dirty="0">
                <a:solidFill>
                  <a:srgbClr val="3B3B3B"/>
                </a:solidFill>
                <a:effectLst/>
                <a:latin typeface="Consolas" panose="020B0609020204030204" pitchFamily="49" charset="0"/>
              </a:rPr>
              <a:t>Ans: 4</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 "If n is any prime number greater than 2, which of the following CANNOT be a prime number?"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n - 4</a:t>
            </a:r>
          </a:p>
          <a:p>
            <a:r>
              <a:rPr lang="en-US" altLang="zh-CN" b="0" dirty="0">
                <a:solidFill>
                  <a:srgbClr val="3B3B3B"/>
                </a:solidFill>
                <a:effectLst/>
                <a:latin typeface="Consolas" panose="020B0609020204030204" pitchFamily="49" charset="0"/>
              </a:rPr>
              <a:t>n - 3</a:t>
            </a:r>
          </a:p>
          <a:p>
            <a:r>
              <a:rPr lang="en-US" altLang="zh-CN" b="0" dirty="0">
                <a:solidFill>
                  <a:srgbClr val="3B3B3B"/>
                </a:solidFill>
                <a:effectLst/>
                <a:latin typeface="Consolas" panose="020B0609020204030204" pitchFamily="49" charset="0"/>
              </a:rPr>
              <a:t>n - 1</a:t>
            </a:r>
          </a:p>
          <a:p>
            <a:r>
              <a:rPr lang="en-US" altLang="zh-CN" b="0" dirty="0">
                <a:solidFill>
                  <a:srgbClr val="3B3B3B"/>
                </a:solidFill>
                <a:effectLst/>
                <a:latin typeface="Consolas" panose="020B0609020204030204" pitchFamily="49" charset="0"/>
              </a:rPr>
              <a:t>n + 2</a:t>
            </a:r>
          </a:p>
          <a:p>
            <a:r>
              <a:rPr lang="en-US" altLang="zh-CN" b="0" dirty="0">
                <a:solidFill>
                  <a:srgbClr val="3B3B3B"/>
                </a:solidFill>
                <a:effectLst/>
                <a:latin typeface="Consolas" panose="020B0609020204030204" pitchFamily="49" charset="0"/>
              </a:rPr>
              <a:t>n + 5</a:t>
            </a:r>
          </a:p>
          <a:p>
            <a:r>
              <a:rPr lang="en-US" altLang="zh-CN" b="0" dirty="0">
                <a:solidFill>
                  <a:srgbClr val="3B3B3B"/>
                </a:solidFill>
                <a:effectLst/>
                <a:latin typeface="Consolas" panose="020B0609020204030204" pitchFamily="49" charset="0"/>
              </a:rPr>
              <a:t>3 * n</a:t>
            </a:r>
          </a:p>
          <a:p>
            <a:r>
              <a:rPr lang="en-US" altLang="zh-CN" b="0" dirty="0">
                <a:solidFill>
                  <a:srgbClr val="3B3B3B"/>
                </a:solidFill>
                <a:effectLst/>
                <a:latin typeface="Consolas" panose="020B0609020204030204" pitchFamily="49" charset="0"/>
              </a:rPr>
              <a:t>Ans: n + 5, 3 * n</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3. In 1988 Mr. Smith's annual income was greater than Mrs. Smith's annual income. In 1989 Mr. Smith's annual income decreased by p percent, whereas Mrs. Smith's annual income increased by p percent. (p &gt; 0)</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Which one is greater?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A</a:t>
            </a:r>
          </a:p>
          <a:p>
            <a:r>
              <a:rPr lang="en-US" altLang="zh-CN" b="0" dirty="0">
                <a:solidFill>
                  <a:srgbClr val="3B3B3B"/>
                </a:solidFill>
                <a:effectLst/>
                <a:latin typeface="Consolas" panose="020B0609020204030204" pitchFamily="49" charset="0"/>
              </a:rPr>
              <a:t>Mr. and Mrs. Smith's combined annual income in 1988</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B</a:t>
            </a:r>
          </a:p>
          <a:p>
            <a:r>
              <a:rPr lang="en-US" altLang="zh-CN" b="0" dirty="0">
                <a:solidFill>
                  <a:srgbClr val="3B3B3B"/>
                </a:solidFill>
                <a:effectLst/>
                <a:latin typeface="Consolas" panose="020B0609020204030204" pitchFamily="49" charset="0"/>
              </a:rPr>
              <a:t>Mr. and Mrs. Smith's combined annual income in 1989</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C</a:t>
            </a:r>
          </a:p>
          <a:p>
            <a:r>
              <a:rPr lang="en-US" altLang="zh-CN" b="0" dirty="0">
                <a:solidFill>
                  <a:srgbClr val="3B3B3B"/>
                </a:solidFill>
                <a:effectLst/>
                <a:latin typeface="Consolas" panose="020B0609020204030204" pitchFamily="49" charset="0"/>
              </a:rPr>
              <a:t>Equal</a:t>
            </a:r>
          </a:p>
          <a:p>
            <a:r>
              <a:rPr lang="en-US" altLang="zh-CN" b="0" dirty="0">
                <a:solidFill>
                  <a:srgbClr val="3B3B3B"/>
                </a:solidFill>
                <a:effectLst/>
                <a:latin typeface="Consolas" panose="020B0609020204030204" pitchFamily="49" charset="0"/>
              </a:rPr>
              <a:t>Ans: A</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4. How many integers between 101 and 201 are equal to the square of some integer?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Two</a:t>
            </a:r>
          </a:p>
          <a:p>
            <a:r>
              <a:rPr lang="en-US" altLang="zh-CN" b="0" dirty="0">
                <a:solidFill>
                  <a:srgbClr val="3B3B3B"/>
                </a:solidFill>
                <a:effectLst/>
                <a:latin typeface="Consolas" panose="020B0609020204030204" pitchFamily="49" charset="0"/>
              </a:rPr>
              <a:t>Three</a:t>
            </a:r>
          </a:p>
          <a:p>
            <a:r>
              <a:rPr lang="en-US" altLang="zh-CN" b="0" dirty="0">
                <a:solidFill>
                  <a:srgbClr val="3B3B3B"/>
                </a:solidFill>
                <a:effectLst/>
                <a:latin typeface="Consolas" panose="020B0609020204030204" pitchFamily="49" charset="0"/>
              </a:rPr>
              <a:t>Four</a:t>
            </a:r>
          </a:p>
          <a:p>
            <a:r>
              <a:rPr lang="en-US" altLang="zh-CN" b="0" dirty="0">
                <a:solidFill>
                  <a:srgbClr val="3B3B3B"/>
                </a:solidFill>
                <a:effectLst/>
                <a:latin typeface="Consolas" panose="020B0609020204030204" pitchFamily="49" charset="0"/>
              </a:rPr>
              <a:t>Five</a:t>
            </a:r>
          </a:p>
          <a:p>
            <a:r>
              <a:rPr lang="en-US" altLang="zh-CN" b="0" dirty="0">
                <a:solidFill>
                  <a:srgbClr val="3B3B3B"/>
                </a:solidFill>
                <a:effectLst/>
                <a:latin typeface="Consolas" panose="020B0609020204030204" pitchFamily="49" charset="0"/>
              </a:rPr>
              <a:t>Six</a:t>
            </a:r>
          </a:p>
          <a:p>
            <a:r>
              <a:rPr lang="en-US" altLang="zh-CN" b="0" dirty="0">
                <a:solidFill>
                  <a:srgbClr val="3B3B3B"/>
                </a:solidFill>
                <a:effectLst/>
                <a:latin typeface="Consolas" panose="020B0609020204030204" pitchFamily="49" charset="0"/>
              </a:rPr>
              <a:t>Ans: Four</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5. The price of a certain stock was 12 1/2 dollars per share. The price increased x percent to 15 5/8 dollars per share.</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Which one is greater?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A</a:t>
            </a:r>
          </a:p>
          <a:p>
            <a:r>
              <a:rPr lang="en-US" altLang="zh-CN" b="0" dirty="0">
                <a:solidFill>
                  <a:srgbClr val="3B3B3B"/>
                </a:solidFill>
                <a:effectLst/>
                <a:latin typeface="Consolas" panose="020B0609020204030204" pitchFamily="49" charset="0"/>
              </a:rPr>
              <a:t>x</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B</a:t>
            </a:r>
          </a:p>
          <a:p>
            <a:r>
              <a:rPr lang="en-US" altLang="zh-CN" b="0" dirty="0">
                <a:solidFill>
                  <a:srgbClr val="3B3B3B"/>
                </a:solidFill>
                <a:effectLst/>
                <a:latin typeface="Consolas" panose="020B0609020204030204" pitchFamily="49" charset="0"/>
              </a:rPr>
              <a:t>20</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C</a:t>
            </a:r>
          </a:p>
          <a:p>
            <a:r>
              <a:rPr lang="en-US" altLang="zh-CN" b="0" dirty="0">
                <a:solidFill>
                  <a:srgbClr val="3B3B3B"/>
                </a:solidFill>
                <a:effectLst/>
                <a:latin typeface="Consolas" panose="020B0609020204030204" pitchFamily="49" charset="0"/>
              </a:rPr>
              <a:t>Equal</a:t>
            </a:r>
          </a:p>
          <a:p>
            <a:r>
              <a:rPr lang="en-US" altLang="zh-CN" b="0" dirty="0">
                <a:solidFill>
                  <a:srgbClr val="3B3B3B"/>
                </a:solidFill>
                <a:effectLst/>
                <a:latin typeface="Consolas" panose="020B0609020204030204" pitchFamily="49" charset="0"/>
              </a:rPr>
              <a:t>Ans: A</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6. The "reflection" of a positive integer is obtained by reversing its digits. For example, 321 is the reflection of 123. The difference between a five-digit integer and its reflection must be divisible by which of the following?</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a:t>
            </a:r>
          </a:p>
          <a:p>
            <a:r>
              <a:rPr lang="en-US" altLang="zh-CN" b="0" dirty="0">
                <a:solidFill>
                  <a:srgbClr val="3B3B3B"/>
                </a:solidFill>
                <a:effectLst/>
                <a:latin typeface="Consolas" panose="020B0609020204030204" pitchFamily="49" charset="0"/>
              </a:rPr>
              <a:t>4</a:t>
            </a:r>
          </a:p>
          <a:p>
            <a:r>
              <a:rPr lang="en-US" altLang="zh-CN" b="0" dirty="0">
                <a:solidFill>
                  <a:srgbClr val="3B3B3B"/>
                </a:solidFill>
                <a:effectLst/>
                <a:latin typeface="Consolas" panose="020B0609020204030204" pitchFamily="49" charset="0"/>
              </a:rPr>
              <a:t>5</a:t>
            </a:r>
          </a:p>
          <a:p>
            <a:r>
              <a:rPr lang="en-US" altLang="zh-CN" b="0" dirty="0">
                <a:solidFill>
                  <a:srgbClr val="3B3B3B"/>
                </a:solidFill>
                <a:effectLst/>
                <a:latin typeface="Consolas" panose="020B0609020204030204" pitchFamily="49" charset="0"/>
              </a:rPr>
              <a:t>6</a:t>
            </a:r>
          </a:p>
          <a:p>
            <a:r>
              <a:rPr lang="en-US" altLang="zh-CN" b="0" dirty="0">
                <a:solidFill>
                  <a:srgbClr val="3B3B3B"/>
                </a:solidFill>
                <a:effectLst/>
                <a:latin typeface="Consolas" panose="020B0609020204030204" pitchFamily="49" charset="0"/>
              </a:rPr>
              <a:t>9</a:t>
            </a:r>
          </a:p>
          <a:p>
            <a:r>
              <a:rPr lang="en-US" altLang="zh-CN" b="0" dirty="0">
                <a:solidFill>
                  <a:srgbClr val="3B3B3B"/>
                </a:solidFill>
                <a:effectLst/>
                <a:latin typeface="Consolas" panose="020B0609020204030204" pitchFamily="49" charset="0"/>
              </a:rPr>
              <a:t>Ans: 9</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7. The original value of machine X is V dollars, while the original value of machine Y is 2V dollars. Both machines depreciate in value at a constant rate of 10 percent of their original value per year.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Which one is larger?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A</a:t>
            </a:r>
          </a:p>
          <a:p>
            <a:r>
              <a:rPr lang="en-US" altLang="zh-CN" b="0" dirty="0">
                <a:solidFill>
                  <a:srgbClr val="3B3B3B"/>
                </a:solidFill>
                <a:effectLst/>
                <a:latin typeface="Consolas" panose="020B0609020204030204" pitchFamily="49" charset="0"/>
              </a:rPr>
              <a:t>The value of machine X after 3 years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B</a:t>
            </a:r>
          </a:p>
          <a:p>
            <a:r>
              <a:rPr lang="en-US" altLang="zh-CN" b="0" dirty="0">
                <a:solidFill>
                  <a:srgbClr val="3B3B3B"/>
                </a:solidFill>
                <a:effectLst/>
                <a:latin typeface="Consolas" panose="020B0609020204030204" pitchFamily="49" charset="0"/>
              </a:rPr>
              <a:t>The value of machine Y after 6 years</a:t>
            </a:r>
          </a:p>
          <a:p>
            <a:r>
              <a:rPr lang="en-US" altLang="zh-CN" b="0" dirty="0">
                <a:solidFill>
                  <a:srgbClr val="3B3B3B"/>
                </a:solidFill>
                <a:effectLst/>
                <a:latin typeface="Consolas" panose="020B0609020204030204" pitchFamily="49" charset="0"/>
              </a:rPr>
              <a:t>Ans: B</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8. If n is an odd integer, which of the following is the square of the next larger odd integer?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A n^2 + 1</a:t>
            </a:r>
          </a:p>
          <a:p>
            <a:r>
              <a:rPr lang="en-US" altLang="zh-CN" b="0" dirty="0">
                <a:solidFill>
                  <a:srgbClr val="3B3B3B"/>
                </a:solidFill>
                <a:effectLst/>
                <a:latin typeface="Consolas" panose="020B0609020204030204" pitchFamily="49" charset="0"/>
              </a:rPr>
              <a:t>Column B n^2 + 4</a:t>
            </a:r>
          </a:p>
          <a:p>
            <a:r>
              <a:rPr lang="en-US" altLang="zh-CN" b="0" dirty="0">
                <a:solidFill>
                  <a:srgbClr val="3B3B3B"/>
                </a:solidFill>
                <a:effectLst/>
                <a:latin typeface="Consolas" panose="020B0609020204030204" pitchFamily="49" charset="0"/>
              </a:rPr>
              <a:t>Column C n^2 + 2n + 1</a:t>
            </a:r>
          </a:p>
          <a:p>
            <a:r>
              <a:rPr lang="en-US" altLang="zh-CN" b="0" dirty="0">
                <a:solidFill>
                  <a:srgbClr val="3B3B3B"/>
                </a:solidFill>
                <a:effectLst/>
                <a:latin typeface="Consolas" panose="020B0609020204030204" pitchFamily="49" charset="0"/>
              </a:rPr>
              <a:t>Column D n^2 + 4n + 4</a:t>
            </a:r>
          </a:p>
          <a:p>
            <a:r>
              <a:rPr lang="en-US" altLang="zh-CN" b="0" dirty="0">
                <a:solidFill>
                  <a:srgbClr val="3B3B3B"/>
                </a:solidFill>
                <a:effectLst/>
                <a:latin typeface="Consolas" panose="020B0609020204030204" pitchFamily="49" charset="0"/>
              </a:rPr>
              <a:t>Column E n^2 + n + 1</a:t>
            </a:r>
          </a:p>
          <a:p>
            <a:r>
              <a:rPr lang="en-US" altLang="zh-CN" b="0" dirty="0">
                <a:solidFill>
                  <a:srgbClr val="3B3B3B"/>
                </a:solidFill>
                <a:effectLst/>
                <a:latin typeface="Consolas" panose="020B0609020204030204" pitchFamily="49" charset="0"/>
              </a:rPr>
              <a:t>Ans: D</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9. If 55 percent of a group of people have brown hair and 80 percent of the same group do not have red hair, what fraction of those who do not have brown hair have red hair?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1/4</a:t>
            </a:r>
          </a:p>
          <a:p>
            <a:r>
              <a:rPr lang="en-US" altLang="zh-CN" b="0" dirty="0">
                <a:solidFill>
                  <a:srgbClr val="3B3B3B"/>
                </a:solidFill>
                <a:effectLst/>
                <a:latin typeface="Consolas" panose="020B0609020204030204" pitchFamily="49" charset="0"/>
              </a:rPr>
              <a:t>4/11</a:t>
            </a:r>
          </a:p>
          <a:p>
            <a:r>
              <a:rPr lang="en-US" altLang="zh-CN" b="0" dirty="0">
                <a:solidFill>
                  <a:srgbClr val="3B3B3B"/>
                </a:solidFill>
                <a:effectLst/>
                <a:latin typeface="Consolas" panose="020B0609020204030204" pitchFamily="49" charset="0"/>
              </a:rPr>
              <a:t>4/9</a:t>
            </a:r>
          </a:p>
          <a:p>
            <a:r>
              <a:rPr lang="en-US" altLang="zh-CN" b="0" dirty="0">
                <a:solidFill>
                  <a:srgbClr val="3B3B3B"/>
                </a:solidFill>
                <a:effectLst/>
                <a:latin typeface="Consolas" panose="020B0609020204030204" pitchFamily="49" charset="0"/>
              </a:rPr>
              <a:t>5/9</a:t>
            </a:r>
          </a:p>
          <a:p>
            <a:r>
              <a:rPr lang="en-US" altLang="zh-CN" b="0" dirty="0">
                <a:solidFill>
                  <a:srgbClr val="3B3B3B"/>
                </a:solidFill>
                <a:effectLst/>
                <a:latin typeface="Consolas" panose="020B0609020204030204" pitchFamily="49" charset="0"/>
              </a:rPr>
              <a:t>4/5</a:t>
            </a:r>
          </a:p>
          <a:p>
            <a:r>
              <a:rPr lang="en-US" altLang="zh-CN" b="0" dirty="0">
                <a:solidFill>
                  <a:srgbClr val="3B3B3B"/>
                </a:solidFill>
                <a:effectLst/>
                <a:latin typeface="Consolas" panose="020B0609020204030204" pitchFamily="49" charset="0"/>
              </a:rPr>
              <a:t>Ans: 4/9</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10. The expression is: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$$n = \frac{k + \frac{r}{s}}{\frac{t}{v}}$$</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In the equation above, k, r, s, t, and v represent positive numbers. Multiplying which one of these numbers by 2 will reduce the value of n to 1/2 of its present value?</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k</a:t>
            </a:r>
          </a:p>
          <a:p>
            <a:r>
              <a:rPr lang="en-US" altLang="zh-CN" b="0" dirty="0">
                <a:solidFill>
                  <a:srgbClr val="3B3B3B"/>
                </a:solidFill>
                <a:effectLst/>
                <a:latin typeface="Consolas" panose="020B0609020204030204" pitchFamily="49" charset="0"/>
              </a:rPr>
              <a:t>r</a:t>
            </a:r>
          </a:p>
          <a:p>
            <a:r>
              <a:rPr lang="en-US" altLang="zh-CN" b="0" dirty="0">
                <a:solidFill>
                  <a:srgbClr val="3B3B3B"/>
                </a:solidFill>
                <a:effectLst/>
                <a:latin typeface="Consolas" panose="020B0609020204030204" pitchFamily="49" charset="0"/>
              </a:rPr>
              <a:t>s</a:t>
            </a:r>
          </a:p>
          <a:p>
            <a:r>
              <a:rPr lang="en-US" altLang="zh-CN" b="0" dirty="0">
                <a:solidFill>
                  <a:srgbClr val="3B3B3B"/>
                </a:solidFill>
                <a:effectLst/>
                <a:latin typeface="Consolas" panose="020B0609020204030204" pitchFamily="49" charset="0"/>
              </a:rPr>
              <a:t>t</a:t>
            </a:r>
          </a:p>
          <a:p>
            <a:r>
              <a:rPr lang="en-US" altLang="zh-CN" b="0" dirty="0">
                <a:solidFill>
                  <a:srgbClr val="3B3B3B"/>
                </a:solidFill>
                <a:effectLst/>
                <a:latin typeface="Consolas" panose="020B0609020204030204" pitchFamily="49" charset="0"/>
              </a:rPr>
              <a:t>v</a:t>
            </a:r>
          </a:p>
          <a:p>
            <a:r>
              <a:rPr lang="en-US" altLang="zh-CN" b="0" dirty="0">
                <a:solidFill>
                  <a:srgbClr val="3B3B3B"/>
                </a:solidFill>
                <a:effectLst/>
                <a:latin typeface="Consolas" panose="020B0609020204030204" pitchFamily="49" charset="0"/>
              </a:rPr>
              <a:t>Ans: t</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11. A certain money market account that had a balance of $48,000 during all of last month earned $360 in interest for the month. At what simple annual interest rate did the account earn interest last month?</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7%</a:t>
            </a:r>
          </a:p>
          <a:p>
            <a:r>
              <a:rPr lang="en-US" altLang="zh-CN" b="0" dirty="0">
                <a:solidFill>
                  <a:srgbClr val="3B3B3B"/>
                </a:solidFill>
                <a:effectLst/>
                <a:latin typeface="Consolas" panose="020B0609020204030204" pitchFamily="49" charset="0"/>
              </a:rPr>
              <a:t>7.5%</a:t>
            </a:r>
          </a:p>
          <a:p>
            <a:r>
              <a:rPr lang="en-US" altLang="zh-CN" b="0" dirty="0">
                <a:solidFill>
                  <a:srgbClr val="3B3B3B"/>
                </a:solidFill>
                <a:effectLst/>
                <a:latin typeface="Consolas" panose="020B0609020204030204" pitchFamily="49" charset="0"/>
              </a:rPr>
              <a:t>8%</a:t>
            </a:r>
          </a:p>
          <a:p>
            <a:r>
              <a:rPr lang="en-US" altLang="zh-CN" b="0" dirty="0">
                <a:solidFill>
                  <a:srgbClr val="3B3B3B"/>
                </a:solidFill>
                <a:effectLst/>
                <a:latin typeface="Consolas" panose="020B0609020204030204" pitchFamily="49" charset="0"/>
              </a:rPr>
              <a:t>8.5%</a:t>
            </a:r>
          </a:p>
          <a:p>
            <a:r>
              <a:rPr lang="en-US" altLang="zh-CN" b="0" dirty="0">
                <a:solidFill>
                  <a:srgbClr val="3B3B3B"/>
                </a:solidFill>
                <a:effectLst/>
                <a:latin typeface="Consolas" panose="020B0609020204030204" pitchFamily="49" charset="0"/>
              </a:rPr>
              <a:t>9%</a:t>
            </a:r>
          </a:p>
          <a:p>
            <a:r>
              <a:rPr lang="en-US" altLang="zh-CN" b="0" dirty="0">
                <a:solidFill>
                  <a:srgbClr val="3B3B3B"/>
                </a:solidFill>
                <a:effectLst/>
                <a:latin typeface="Consolas" panose="020B0609020204030204" pitchFamily="49" charset="0"/>
              </a:rPr>
              <a:t>Ans: 9%</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12. When the even integer n is divided by 7, the remainder is 3.</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Select the one that is correct.</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A</a:t>
            </a:r>
          </a:p>
          <a:p>
            <a:r>
              <a:rPr lang="en-US" altLang="zh-CN" b="0" dirty="0">
                <a:solidFill>
                  <a:srgbClr val="3B3B3B"/>
                </a:solidFill>
                <a:effectLst/>
                <a:latin typeface="Consolas" panose="020B0609020204030204" pitchFamily="49" charset="0"/>
              </a:rPr>
              <a:t>The remainder when n is divided by 14 is larger than 10</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B</a:t>
            </a:r>
          </a:p>
          <a:p>
            <a:r>
              <a:rPr lang="en-US" altLang="zh-CN" b="0" dirty="0">
                <a:solidFill>
                  <a:srgbClr val="3B3B3B"/>
                </a:solidFill>
                <a:effectLst/>
                <a:latin typeface="Consolas" panose="020B0609020204030204" pitchFamily="49" charset="0"/>
              </a:rPr>
              <a:t>10 is larger than the remainder when n is divided by 14</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C</a:t>
            </a:r>
          </a:p>
          <a:p>
            <a:r>
              <a:rPr lang="en-US" altLang="zh-CN" b="0" dirty="0">
                <a:solidFill>
                  <a:srgbClr val="3B3B3B"/>
                </a:solidFill>
                <a:effectLst/>
                <a:latin typeface="Consolas" panose="020B0609020204030204" pitchFamily="49" charset="0"/>
              </a:rPr>
              <a:t>Equal</a:t>
            </a:r>
          </a:p>
          <a:p>
            <a:r>
              <a:rPr lang="en-US" altLang="zh-CN" b="0" dirty="0">
                <a:solidFill>
                  <a:srgbClr val="3B3B3B"/>
                </a:solidFill>
                <a:effectLst/>
                <a:latin typeface="Consolas" panose="020B0609020204030204" pitchFamily="49" charset="0"/>
              </a:rPr>
              <a:t>Ans: C</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13. {x} represents the greatest integer less than or equal to x and [x] represents the least integer greater than or equal to x.</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Which one is greater?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A</a:t>
            </a:r>
          </a:p>
          <a:p>
            <a:r>
              <a:rPr lang="en-US" altLang="zh-CN" b="0" dirty="0">
                <a:solidFill>
                  <a:srgbClr val="3B3B3B"/>
                </a:solidFill>
                <a:effectLst/>
                <a:latin typeface="Consolas" panose="020B0609020204030204" pitchFamily="49" charset="0"/>
              </a:rPr>
              <a:t>({1.4} + [1.4]) / 2</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B</a:t>
            </a:r>
          </a:p>
          <a:p>
            <a:r>
              <a:rPr lang="en-US" altLang="zh-CN" b="0" dirty="0">
                <a:solidFill>
                  <a:srgbClr val="3B3B3B"/>
                </a:solidFill>
                <a:effectLst/>
                <a:latin typeface="Consolas" panose="020B0609020204030204" pitchFamily="49" charset="0"/>
              </a:rPr>
              <a:t>1.4</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C</a:t>
            </a:r>
          </a:p>
          <a:p>
            <a:r>
              <a:rPr lang="en-US" altLang="zh-CN" b="0" dirty="0">
                <a:solidFill>
                  <a:srgbClr val="3B3B3B"/>
                </a:solidFill>
                <a:effectLst/>
                <a:latin typeface="Consolas" panose="020B0609020204030204" pitchFamily="49" charset="0"/>
              </a:rPr>
              <a:t>Equal</a:t>
            </a:r>
          </a:p>
          <a:p>
            <a:r>
              <a:rPr lang="en-US" altLang="zh-CN" b="0" dirty="0">
                <a:solidFill>
                  <a:srgbClr val="3B3B3B"/>
                </a:solidFill>
                <a:effectLst/>
                <a:latin typeface="Consolas" panose="020B0609020204030204" pitchFamily="49" charset="0"/>
              </a:rPr>
              <a:t>Ans: A</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14. S is a set of n consecutive integers.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Which one is greater?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A</a:t>
            </a:r>
          </a:p>
          <a:p>
            <a:r>
              <a:rPr lang="en-US" altLang="zh-CN" b="0" dirty="0">
                <a:solidFill>
                  <a:srgbClr val="3B3B3B"/>
                </a:solidFill>
                <a:effectLst/>
                <a:latin typeface="Consolas" panose="020B0609020204030204" pitchFamily="49" charset="0"/>
              </a:rPr>
              <a:t>The mean of 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B</a:t>
            </a:r>
          </a:p>
          <a:p>
            <a:r>
              <a:rPr lang="en-US" altLang="zh-CN" b="0" dirty="0">
                <a:solidFill>
                  <a:srgbClr val="3B3B3B"/>
                </a:solidFill>
                <a:effectLst/>
                <a:latin typeface="Consolas" panose="020B0609020204030204" pitchFamily="49" charset="0"/>
              </a:rPr>
              <a:t>The median of 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C</a:t>
            </a:r>
          </a:p>
          <a:p>
            <a:r>
              <a:rPr lang="en-US" altLang="zh-CN" b="0" dirty="0">
                <a:solidFill>
                  <a:srgbClr val="3B3B3B"/>
                </a:solidFill>
                <a:effectLst/>
                <a:latin typeface="Consolas" panose="020B0609020204030204" pitchFamily="49" charset="0"/>
              </a:rPr>
              <a:t>Equal</a:t>
            </a:r>
          </a:p>
          <a:p>
            <a:r>
              <a:rPr lang="en-US" altLang="zh-CN" b="0" dirty="0">
                <a:solidFill>
                  <a:srgbClr val="3B3B3B"/>
                </a:solidFill>
                <a:effectLst/>
                <a:latin typeface="Consolas" panose="020B0609020204030204" pitchFamily="49" charset="0"/>
              </a:rPr>
              <a:t>Ans: C</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15. An airline must charge an 11 percent tax on the price of an airline ticket. The airline wishes to charge the whole-dollar amount of $433.00 for the ticket, including the tax. What price, to the nearest $0.01, should the airline set for the ticket before the tax is added?</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$385.37</a:t>
            </a:r>
          </a:p>
          <a:p>
            <a:r>
              <a:rPr lang="en-US" altLang="zh-CN" b="0" dirty="0">
                <a:solidFill>
                  <a:srgbClr val="3B3B3B"/>
                </a:solidFill>
                <a:effectLst/>
                <a:latin typeface="Consolas" panose="020B0609020204030204" pitchFamily="49" charset="0"/>
              </a:rPr>
              <a:t>$389.70</a:t>
            </a:r>
          </a:p>
          <a:p>
            <a:r>
              <a:rPr lang="en-US" altLang="zh-CN" b="0" dirty="0">
                <a:solidFill>
                  <a:srgbClr val="3B3B3B"/>
                </a:solidFill>
                <a:effectLst/>
                <a:latin typeface="Consolas" panose="020B0609020204030204" pitchFamily="49" charset="0"/>
              </a:rPr>
              <a:t>$390.09</a:t>
            </a:r>
          </a:p>
          <a:p>
            <a:r>
              <a:rPr lang="en-US" altLang="zh-CN" b="0" dirty="0">
                <a:solidFill>
                  <a:srgbClr val="3B3B3B"/>
                </a:solidFill>
                <a:effectLst/>
                <a:latin typeface="Consolas" panose="020B0609020204030204" pitchFamily="49" charset="0"/>
              </a:rPr>
              <a:t>$393.64</a:t>
            </a:r>
          </a:p>
          <a:p>
            <a:r>
              <a:rPr lang="en-US" altLang="zh-CN" b="0" dirty="0">
                <a:solidFill>
                  <a:srgbClr val="3B3B3B"/>
                </a:solidFill>
                <a:effectLst/>
                <a:latin typeface="Consolas" panose="020B0609020204030204" pitchFamily="49" charset="0"/>
              </a:rPr>
              <a:t>$422.00</a:t>
            </a:r>
          </a:p>
          <a:p>
            <a:r>
              <a:rPr lang="en-US" altLang="zh-CN" b="0" dirty="0">
                <a:solidFill>
                  <a:srgbClr val="3B3B3B"/>
                </a:solidFill>
                <a:effectLst/>
                <a:latin typeface="Consolas" panose="020B0609020204030204" pitchFamily="49" charset="0"/>
              </a:rPr>
              <a:t>Ans: $390.09</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16. From the set of 6 letters A, B, C, D, E, and F, there are 20 different 3-letter subsets that could be selected.</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Which one is greater?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A</a:t>
            </a:r>
          </a:p>
          <a:p>
            <a:r>
              <a:rPr lang="en-US" altLang="zh-CN" b="0" dirty="0">
                <a:solidFill>
                  <a:srgbClr val="3B3B3B"/>
                </a:solidFill>
                <a:effectLst/>
                <a:latin typeface="Consolas" panose="020B0609020204030204" pitchFamily="49" charset="0"/>
              </a:rPr>
              <a:t>The number of 3-letter subsets that include the letter F</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B</a:t>
            </a:r>
          </a:p>
          <a:p>
            <a:r>
              <a:rPr lang="en-US" altLang="zh-CN" b="0" dirty="0">
                <a:solidFill>
                  <a:srgbClr val="3B3B3B"/>
                </a:solidFill>
                <a:effectLst/>
                <a:latin typeface="Consolas" panose="020B0609020204030204" pitchFamily="49" charset="0"/>
              </a:rPr>
              <a:t>10</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C</a:t>
            </a:r>
          </a:p>
          <a:p>
            <a:r>
              <a:rPr lang="en-US" altLang="zh-CN" b="0" dirty="0">
                <a:solidFill>
                  <a:srgbClr val="3B3B3B"/>
                </a:solidFill>
                <a:effectLst/>
                <a:latin typeface="Consolas" panose="020B0609020204030204" pitchFamily="49" charset="0"/>
              </a:rPr>
              <a:t>Equal</a:t>
            </a:r>
          </a:p>
          <a:p>
            <a:r>
              <a:rPr lang="en-US" altLang="zh-CN" b="0" dirty="0">
                <a:solidFill>
                  <a:srgbClr val="3B3B3B"/>
                </a:solidFill>
                <a:effectLst/>
                <a:latin typeface="Consolas" panose="020B0609020204030204" pitchFamily="49" charset="0"/>
              </a:rPr>
              <a:t>Ans: C</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17. If (7, 3) is the center of the circle, the circle have to intersection points with X axis, and it does not have any intersection point with Y axis, then the radius of the circle could be equal to which of the following?</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a:t>
            </a:r>
          </a:p>
          <a:p>
            <a:r>
              <a:rPr lang="en-US" altLang="zh-CN" b="0" dirty="0">
                <a:solidFill>
                  <a:srgbClr val="3B3B3B"/>
                </a:solidFill>
                <a:effectLst/>
                <a:latin typeface="Consolas" panose="020B0609020204030204" pitchFamily="49" charset="0"/>
              </a:rPr>
              <a:t>4</a:t>
            </a:r>
          </a:p>
          <a:p>
            <a:r>
              <a:rPr lang="en-US" altLang="zh-CN" b="0" dirty="0">
                <a:solidFill>
                  <a:srgbClr val="3B3B3B"/>
                </a:solidFill>
                <a:effectLst/>
                <a:latin typeface="Consolas" panose="020B0609020204030204" pitchFamily="49" charset="0"/>
              </a:rPr>
              <a:t>5</a:t>
            </a:r>
          </a:p>
          <a:p>
            <a:r>
              <a:rPr lang="en-US" altLang="zh-CN" b="0" dirty="0">
                <a:solidFill>
                  <a:srgbClr val="3B3B3B"/>
                </a:solidFill>
                <a:effectLst/>
                <a:latin typeface="Consolas" panose="020B0609020204030204" pitchFamily="49" charset="0"/>
              </a:rPr>
              <a:t>7</a:t>
            </a:r>
          </a:p>
          <a:p>
            <a:r>
              <a:rPr lang="en-US" altLang="zh-CN" b="0" dirty="0">
                <a:solidFill>
                  <a:srgbClr val="3B3B3B"/>
                </a:solidFill>
                <a:effectLst/>
                <a:latin typeface="Consolas" panose="020B0609020204030204" pitchFamily="49" charset="0"/>
              </a:rPr>
              <a:t>9</a:t>
            </a:r>
          </a:p>
          <a:p>
            <a:r>
              <a:rPr lang="en-US" altLang="zh-CN" b="0" dirty="0">
                <a:solidFill>
                  <a:srgbClr val="3B3B3B"/>
                </a:solidFill>
                <a:effectLst/>
                <a:latin typeface="Consolas" panose="020B0609020204030204" pitchFamily="49" charset="0"/>
              </a:rPr>
              <a:t>Ans: 4, 5</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18. If x + 2y = 2 and (x + y)² = 9, which of the following is a possible value of y?</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-9</a:t>
            </a:r>
          </a:p>
          <a:p>
            <a:r>
              <a:rPr lang="en-US" altLang="zh-CN" b="0" dirty="0">
                <a:solidFill>
                  <a:srgbClr val="3B3B3B"/>
                </a:solidFill>
                <a:effectLst/>
                <a:latin typeface="Consolas" panose="020B0609020204030204" pitchFamily="49" charset="0"/>
              </a:rPr>
              <a:t>-5</a:t>
            </a:r>
          </a:p>
          <a:p>
            <a:r>
              <a:rPr lang="en-US" altLang="zh-CN" b="0" dirty="0">
                <a:solidFill>
                  <a:srgbClr val="3B3B3B"/>
                </a:solidFill>
                <a:effectLst/>
                <a:latin typeface="Consolas" panose="020B0609020204030204" pitchFamily="49" charset="0"/>
              </a:rPr>
              <a:t>-3/2</a:t>
            </a:r>
          </a:p>
          <a:p>
            <a:r>
              <a:rPr lang="en-US" altLang="zh-CN" b="0" dirty="0">
                <a:solidFill>
                  <a:srgbClr val="3B3B3B"/>
                </a:solidFill>
                <a:effectLst/>
                <a:latin typeface="Consolas" panose="020B0609020204030204" pitchFamily="49" charset="0"/>
              </a:rPr>
              <a:t>3/2</a:t>
            </a:r>
          </a:p>
          <a:p>
            <a:r>
              <a:rPr lang="en-US" altLang="zh-CN" b="0" dirty="0">
                <a:solidFill>
                  <a:srgbClr val="3B3B3B"/>
                </a:solidFill>
                <a:effectLst/>
                <a:latin typeface="Consolas" panose="020B0609020204030204" pitchFamily="49" charset="0"/>
              </a:rPr>
              <a:t>5</a:t>
            </a:r>
          </a:p>
          <a:p>
            <a:r>
              <a:rPr lang="en-US" altLang="zh-CN" b="0" dirty="0">
                <a:solidFill>
                  <a:srgbClr val="3B3B3B"/>
                </a:solidFill>
                <a:effectLst/>
                <a:latin typeface="Consolas" panose="020B0609020204030204" pitchFamily="49" charset="0"/>
              </a:rPr>
              <a:t>Ans: 5</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19. The curvature of a circle is defined to be the reciprocal of the radius of the circle.</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Which one is greater?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A</a:t>
            </a:r>
          </a:p>
          <a:p>
            <a:r>
              <a:rPr lang="en-US" altLang="zh-CN" b="0" dirty="0">
                <a:solidFill>
                  <a:srgbClr val="3B3B3B"/>
                </a:solidFill>
                <a:effectLst/>
                <a:latin typeface="Consolas" panose="020B0609020204030204" pitchFamily="49" charset="0"/>
              </a:rPr>
              <a:t>The curvature of a circle with circumference 35π</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B</a:t>
            </a:r>
          </a:p>
          <a:p>
            <a:r>
              <a:rPr lang="en-US" altLang="zh-CN" b="0" dirty="0">
                <a:solidFill>
                  <a:srgbClr val="3B3B3B"/>
                </a:solidFill>
                <a:effectLst/>
                <a:latin typeface="Consolas" panose="020B0609020204030204" pitchFamily="49" charset="0"/>
              </a:rPr>
              <a:t>The curvature of a circle with circumference 36π</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Column C</a:t>
            </a:r>
          </a:p>
          <a:p>
            <a:r>
              <a:rPr lang="en-US" altLang="zh-CN" b="0" dirty="0">
                <a:solidFill>
                  <a:srgbClr val="3B3B3B"/>
                </a:solidFill>
                <a:effectLst/>
                <a:latin typeface="Consolas" panose="020B0609020204030204" pitchFamily="49" charset="0"/>
              </a:rPr>
              <a:t>The curvature of a circle with area of 307π</a:t>
            </a:r>
          </a:p>
          <a:p>
            <a:r>
              <a:rPr lang="en-US" altLang="zh-CN" b="0" dirty="0">
                <a:solidFill>
                  <a:srgbClr val="3B3B3B"/>
                </a:solidFill>
                <a:effectLst/>
                <a:latin typeface="Consolas" panose="020B0609020204030204" pitchFamily="49" charset="0"/>
              </a:rPr>
              <a:t>Ans: A</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20. A standard deck of 52 cards is shuffled and one card is drawn. What is the probability that the card is an ace or a face card?</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2/13</a:t>
            </a:r>
          </a:p>
          <a:p>
            <a:r>
              <a:rPr lang="en-US" altLang="zh-CN" b="0" dirty="0">
                <a:solidFill>
                  <a:srgbClr val="3B3B3B"/>
                </a:solidFill>
                <a:effectLst/>
                <a:latin typeface="Consolas" panose="020B0609020204030204" pitchFamily="49" charset="0"/>
              </a:rPr>
              <a:t>3/13</a:t>
            </a:r>
          </a:p>
          <a:p>
            <a:r>
              <a:rPr lang="en-US" altLang="zh-CN" b="0" dirty="0">
                <a:solidFill>
                  <a:srgbClr val="3B3B3B"/>
                </a:solidFill>
                <a:effectLst/>
                <a:latin typeface="Consolas" panose="020B0609020204030204" pitchFamily="49" charset="0"/>
              </a:rPr>
              <a:t>4/13</a:t>
            </a:r>
          </a:p>
          <a:p>
            <a:r>
              <a:rPr lang="en-US" altLang="zh-CN" b="0" dirty="0">
                <a:solidFill>
                  <a:srgbClr val="3B3B3B"/>
                </a:solidFill>
                <a:effectLst/>
                <a:latin typeface="Consolas" panose="020B0609020204030204" pitchFamily="49" charset="0"/>
              </a:rPr>
              <a:t>6/13</a:t>
            </a:r>
          </a:p>
          <a:p>
            <a:r>
              <a:rPr lang="en-US" altLang="zh-CN" b="0" dirty="0">
                <a:solidFill>
                  <a:srgbClr val="3B3B3B"/>
                </a:solidFill>
                <a:effectLst/>
                <a:latin typeface="Consolas" panose="020B0609020204030204" pitchFamily="49" charset="0"/>
              </a:rPr>
              <a:t>7/13</a:t>
            </a:r>
          </a:p>
          <a:p>
            <a:r>
              <a:rPr lang="en-US" altLang="zh-CN" b="0" dirty="0">
                <a:solidFill>
                  <a:srgbClr val="3B3B3B"/>
                </a:solidFill>
                <a:effectLst/>
                <a:latin typeface="Consolas" panose="020B0609020204030204" pitchFamily="49" charset="0"/>
              </a:rPr>
              <a:t>Ans: 4/13</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21. a is a positive integer.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Quantity A</a:t>
            </a:r>
          </a:p>
          <a:p>
            <a:r>
              <a:rPr lang="en-US" altLang="zh-CN" b="0" dirty="0">
                <a:solidFill>
                  <a:srgbClr val="3B3B3B"/>
                </a:solidFill>
                <a:effectLst/>
                <a:latin typeface="Consolas" panose="020B0609020204030204" pitchFamily="49" charset="0"/>
              </a:rPr>
              <a:t>(3a)*(3a)/3</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Quantity B</a:t>
            </a:r>
          </a:p>
          <a:p>
            <a:r>
              <a:rPr lang="en-US" altLang="zh-CN" b="0" dirty="0">
                <a:solidFill>
                  <a:srgbClr val="3B3B3B"/>
                </a:solidFill>
                <a:effectLst/>
                <a:latin typeface="Consolas" panose="020B0609020204030204" pitchFamily="49" charset="0"/>
              </a:rPr>
              <a:t>(3a + 3a)/3</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Quantity A is greater.</a:t>
            </a:r>
          </a:p>
          <a:p>
            <a:r>
              <a:rPr lang="en-US" altLang="zh-CN" b="0" dirty="0">
                <a:solidFill>
                  <a:srgbClr val="3B3B3B"/>
                </a:solidFill>
                <a:effectLst/>
                <a:latin typeface="Consolas" panose="020B0609020204030204" pitchFamily="49" charset="0"/>
              </a:rPr>
              <a:t>B. Quantity B is greater.</a:t>
            </a:r>
          </a:p>
          <a:p>
            <a:r>
              <a:rPr lang="en-US" altLang="zh-CN" b="0" dirty="0">
                <a:solidFill>
                  <a:srgbClr val="3B3B3B"/>
                </a:solidFill>
                <a:effectLst/>
                <a:latin typeface="Consolas" panose="020B0609020204030204" pitchFamily="49" charset="0"/>
              </a:rPr>
              <a:t>C. The two quantities are equal.</a:t>
            </a:r>
          </a:p>
          <a:p>
            <a:r>
              <a:rPr lang="en-US" altLang="zh-CN" b="0" dirty="0">
                <a:solidFill>
                  <a:srgbClr val="3B3B3B"/>
                </a:solidFill>
                <a:effectLst/>
                <a:latin typeface="Consolas" panose="020B0609020204030204" pitchFamily="49" charset="0"/>
              </a:rPr>
              <a:t>D. The relationship cannot be determined from the information given.</a:t>
            </a:r>
          </a:p>
          <a:p>
            <a:r>
              <a:rPr lang="en-US" altLang="zh-CN" b="0" dirty="0">
                <a:solidFill>
                  <a:srgbClr val="3B3B3B"/>
                </a:solidFill>
                <a:effectLst/>
                <a:latin typeface="Consolas" panose="020B0609020204030204" pitchFamily="49" charset="0"/>
              </a:rPr>
              <a:t>Answer: A</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22. In Country Z, the ratio of residents under 25 years of age to residents 25 years or older is 3 to 2. If there are 36 million people under 25 years of age residing in Country Z, how many people reside in Country Z, in millions?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18</a:t>
            </a:r>
          </a:p>
          <a:p>
            <a:r>
              <a:rPr lang="en-US" altLang="zh-CN" b="0" dirty="0">
                <a:solidFill>
                  <a:srgbClr val="3B3B3B"/>
                </a:solidFill>
                <a:effectLst/>
                <a:latin typeface="Consolas" panose="020B0609020204030204" pitchFamily="49" charset="0"/>
              </a:rPr>
              <a:t>24</a:t>
            </a:r>
          </a:p>
          <a:p>
            <a:r>
              <a:rPr lang="en-US" altLang="zh-CN" b="0" dirty="0">
                <a:solidFill>
                  <a:srgbClr val="3B3B3B"/>
                </a:solidFill>
                <a:effectLst/>
                <a:latin typeface="Consolas" panose="020B0609020204030204" pitchFamily="49" charset="0"/>
              </a:rPr>
              <a:t>36</a:t>
            </a:r>
          </a:p>
          <a:p>
            <a:r>
              <a:rPr lang="en-US" altLang="zh-CN" b="0" dirty="0">
                <a:solidFill>
                  <a:srgbClr val="3B3B3B"/>
                </a:solidFill>
                <a:effectLst/>
                <a:latin typeface="Consolas" panose="020B0609020204030204" pitchFamily="49" charset="0"/>
              </a:rPr>
              <a:t>48</a:t>
            </a:r>
          </a:p>
          <a:p>
            <a:r>
              <a:rPr lang="en-US" altLang="zh-CN" b="0" dirty="0">
                <a:solidFill>
                  <a:srgbClr val="3B3B3B"/>
                </a:solidFill>
                <a:effectLst/>
                <a:latin typeface="Consolas" panose="020B0609020204030204" pitchFamily="49" charset="0"/>
              </a:rPr>
              <a:t>60</a:t>
            </a:r>
          </a:p>
          <a:p>
            <a:r>
              <a:rPr lang="en-US" altLang="zh-CN" b="0" dirty="0">
                <a:solidFill>
                  <a:srgbClr val="3B3B3B"/>
                </a:solidFill>
                <a:effectLst/>
                <a:latin typeface="Consolas" panose="020B0609020204030204" pitchFamily="49" charset="0"/>
              </a:rPr>
              <a:t>Ans: 60</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23. P, Q, and R are three points in a plane, and R does not lie on line PQ. Which of the following is true about the set of all points in the plane that are the same distance from all three points?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A. It contains no points.</a:t>
            </a:r>
          </a:p>
          <a:p>
            <a:r>
              <a:rPr lang="en-US" altLang="zh-CN" b="0" dirty="0">
                <a:solidFill>
                  <a:srgbClr val="3B3B3B"/>
                </a:solidFill>
                <a:effectLst/>
                <a:latin typeface="Consolas" panose="020B0609020204030204" pitchFamily="49" charset="0"/>
              </a:rPr>
              <a:t>B. It contains one point.</a:t>
            </a:r>
          </a:p>
          <a:p>
            <a:r>
              <a:rPr lang="en-US" altLang="zh-CN" b="0" dirty="0">
                <a:solidFill>
                  <a:srgbClr val="3B3B3B"/>
                </a:solidFill>
                <a:effectLst/>
                <a:latin typeface="Consolas" panose="020B0609020204030204" pitchFamily="49" charset="0"/>
              </a:rPr>
              <a:t>C. It contains two points.</a:t>
            </a:r>
          </a:p>
          <a:p>
            <a:r>
              <a:rPr lang="en-US" altLang="zh-CN" b="0" dirty="0">
                <a:solidFill>
                  <a:srgbClr val="3B3B3B"/>
                </a:solidFill>
                <a:effectLst/>
                <a:latin typeface="Consolas" panose="020B0609020204030204" pitchFamily="49" charset="0"/>
              </a:rPr>
              <a:t>D. It is a line.</a:t>
            </a:r>
          </a:p>
          <a:p>
            <a:r>
              <a:rPr lang="en-US" altLang="zh-CN" b="0" dirty="0">
                <a:solidFill>
                  <a:srgbClr val="3B3B3B"/>
                </a:solidFill>
                <a:effectLst/>
                <a:latin typeface="Consolas" panose="020B0609020204030204" pitchFamily="49" charset="0"/>
              </a:rPr>
              <a:t>E. It is a circle.</a:t>
            </a:r>
          </a:p>
          <a:p>
            <a:r>
              <a:rPr lang="en-US" altLang="zh-CN" b="0" dirty="0">
                <a:solidFill>
                  <a:srgbClr val="3B3B3B"/>
                </a:solidFill>
                <a:effectLst/>
                <a:latin typeface="Consolas" panose="020B0609020204030204" pitchFamily="49" charset="0"/>
              </a:rPr>
              <a:t>Ans: B</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24. A student made a conjecture that for any integer n, the integer 4n + 3 is a prime number. How many values of n that is greater than 3 and less than 49 could be used to disprove the student's conjecture?</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Ans: 4</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[Tricky]</a:t>
            </a:r>
          </a:p>
          <a:p>
            <a:r>
              <a:rPr lang="en-US" altLang="zh-CN" b="0" dirty="0">
                <a:solidFill>
                  <a:srgbClr val="3B3B3B"/>
                </a:solidFill>
                <a:effectLst/>
                <a:latin typeface="Consolas" panose="020B0609020204030204" pitchFamily="49" charset="0"/>
              </a:rPr>
              <a:t>25. A random variable Y is normally distributed with a mean of 200 and a standard deviation of 10. </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Quantity A: </a:t>
            </a:r>
          </a:p>
          <a:p>
            <a:r>
              <a:rPr lang="en-US" altLang="zh-CN" b="0" dirty="0">
                <a:solidFill>
                  <a:srgbClr val="3B3B3B"/>
                </a:solidFill>
                <a:effectLst/>
                <a:latin typeface="Consolas" panose="020B0609020204030204" pitchFamily="49" charset="0"/>
              </a:rPr>
              <a:t>The probability of the event that the value of Y is greater than 215</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Quantity B: </a:t>
            </a:r>
          </a:p>
          <a:p>
            <a:r>
              <a:rPr lang="en-US" altLang="zh-CN" b="0" dirty="0">
                <a:solidFill>
                  <a:srgbClr val="3B3B3B"/>
                </a:solidFill>
                <a:effectLst/>
                <a:latin typeface="Consolas" panose="020B0609020204030204" pitchFamily="49" charset="0"/>
              </a:rPr>
              <a:t>0.06</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Quantity A is greater.</a:t>
            </a:r>
          </a:p>
          <a:p>
            <a:r>
              <a:rPr lang="en-US" altLang="zh-CN" b="0" dirty="0">
                <a:solidFill>
                  <a:srgbClr val="3B3B3B"/>
                </a:solidFill>
                <a:effectLst/>
                <a:latin typeface="Consolas" panose="020B0609020204030204" pitchFamily="49" charset="0"/>
              </a:rPr>
              <a:t>B. Quantity B is greater.</a:t>
            </a:r>
          </a:p>
          <a:p>
            <a:r>
              <a:rPr lang="en-US" altLang="zh-CN" b="0" dirty="0">
                <a:solidFill>
                  <a:srgbClr val="3B3B3B"/>
                </a:solidFill>
                <a:effectLst/>
                <a:latin typeface="Consolas" panose="020B0609020204030204" pitchFamily="49" charset="0"/>
              </a:rPr>
              <a:t>C. The two quantities are equal.</a:t>
            </a:r>
          </a:p>
          <a:p>
            <a:r>
              <a:rPr lang="en-US" altLang="zh-CN" b="0" dirty="0">
                <a:solidFill>
                  <a:srgbClr val="3B3B3B"/>
                </a:solidFill>
                <a:effectLst/>
                <a:latin typeface="Consolas" panose="020B0609020204030204" pitchFamily="49" charset="0"/>
              </a:rPr>
              <a:t>D. The relationship cannot be determined from the information given.</a:t>
            </a:r>
          </a:p>
          <a:p>
            <a:r>
              <a:rPr lang="en-US" altLang="zh-CN" b="0" dirty="0">
                <a:solidFill>
                  <a:srgbClr val="3B3B3B"/>
                </a:solidFill>
                <a:effectLst/>
                <a:latin typeface="Consolas" panose="020B0609020204030204" pitchFamily="49" charset="0"/>
              </a:rPr>
              <a:t>Ans: A</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26. How many unique real solutions does this function have?</a:t>
            </a:r>
          </a:p>
          <a:p>
            <a:r>
              <a:rPr lang="en-US" altLang="zh-CN" b="0" dirty="0">
                <a:solidFill>
                  <a:srgbClr val="3B3B3B"/>
                </a:solidFill>
                <a:effectLst/>
                <a:latin typeface="Consolas" panose="020B0609020204030204" pitchFamily="49" charset="0"/>
              </a:rPr>
              <a:t>X^3 - X^2 - X + 1 = 0</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0</a:t>
            </a:r>
          </a:p>
          <a:p>
            <a:r>
              <a:rPr lang="en-US" altLang="zh-CN" b="0" dirty="0">
                <a:solidFill>
                  <a:srgbClr val="3B3B3B"/>
                </a:solidFill>
                <a:effectLst/>
                <a:latin typeface="Consolas" panose="020B0609020204030204" pitchFamily="49" charset="0"/>
              </a:rPr>
              <a:t>1</a:t>
            </a:r>
          </a:p>
          <a:p>
            <a:r>
              <a:rPr lang="en-US" altLang="zh-CN" b="0" dirty="0">
                <a:solidFill>
                  <a:srgbClr val="3B3B3B"/>
                </a:solidFill>
                <a:effectLst/>
                <a:latin typeface="Consolas" panose="020B0609020204030204" pitchFamily="49" charset="0"/>
              </a:rPr>
              <a:t>2</a:t>
            </a:r>
          </a:p>
          <a:p>
            <a:r>
              <a:rPr lang="en-US" altLang="zh-CN" b="0" dirty="0">
                <a:solidFill>
                  <a:srgbClr val="3B3B3B"/>
                </a:solidFill>
                <a:effectLst/>
                <a:latin typeface="Consolas" panose="020B0609020204030204" pitchFamily="49" charset="0"/>
              </a:rPr>
              <a:t>3</a:t>
            </a:r>
          </a:p>
          <a:p>
            <a:r>
              <a:rPr lang="en-US" altLang="zh-CN" b="0" dirty="0">
                <a:solidFill>
                  <a:srgbClr val="3B3B3B"/>
                </a:solidFill>
                <a:effectLst/>
                <a:latin typeface="Consolas" panose="020B0609020204030204" pitchFamily="49" charset="0"/>
              </a:rPr>
              <a:t>4</a:t>
            </a:r>
          </a:p>
          <a:p>
            <a:r>
              <a:rPr lang="en-US" altLang="zh-CN" b="0" dirty="0">
                <a:solidFill>
                  <a:srgbClr val="3B3B3B"/>
                </a:solidFill>
                <a:effectLst/>
                <a:latin typeface="Consolas" panose="020B0609020204030204" pitchFamily="49" charset="0"/>
              </a:rPr>
              <a:t>5</a:t>
            </a:r>
          </a:p>
          <a:p>
            <a:r>
              <a:rPr lang="en-US" altLang="zh-CN" b="0" dirty="0">
                <a:solidFill>
                  <a:srgbClr val="3B3B3B"/>
                </a:solidFill>
                <a:effectLst/>
                <a:latin typeface="Consolas" panose="020B0609020204030204" pitchFamily="49" charset="0"/>
              </a:rPr>
              <a:t>6</a:t>
            </a:r>
          </a:p>
          <a:p>
            <a:r>
              <a:rPr lang="en-US" altLang="zh-CN" b="0" dirty="0">
                <a:solidFill>
                  <a:srgbClr val="3B3B3B"/>
                </a:solidFill>
                <a:effectLst/>
                <a:latin typeface="Consolas" panose="020B0609020204030204" pitchFamily="49" charset="0"/>
              </a:rPr>
              <a:t>Ans: 2</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27. X is an integer that is greater than 1.</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Quantity A: </a:t>
            </a:r>
          </a:p>
          <a:p>
            <a:r>
              <a:rPr lang="en-US" altLang="zh-CN" b="0" dirty="0">
                <a:solidFill>
                  <a:srgbClr val="3B3B3B"/>
                </a:solidFill>
                <a:effectLst/>
                <a:latin typeface="Consolas" panose="020B0609020204030204" pitchFamily="49" charset="0"/>
              </a:rPr>
              <a:t>2025^(2024 + X)</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Quantity B: </a:t>
            </a:r>
          </a:p>
          <a:p>
            <a:r>
              <a:rPr lang="en-US" altLang="zh-CN" b="0" dirty="0">
                <a:solidFill>
                  <a:srgbClr val="3B3B3B"/>
                </a:solidFill>
                <a:effectLst/>
                <a:latin typeface="Consolas" panose="020B0609020204030204" pitchFamily="49" charset="0"/>
              </a:rPr>
              <a:t>2024^(2025 + X)</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Quantity A is greater.</a:t>
            </a:r>
          </a:p>
          <a:p>
            <a:r>
              <a:rPr lang="en-US" altLang="zh-CN" b="0" dirty="0">
                <a:solidFill>
                  <a:srgbClr val="3B3B3B"/>
                </a:solidFill>
                <a:effectLst/>
                <a:latin typeface="Consolas" panose="020B0609020204030204" pitchFamily="49" charset="0"/>
              </a:rPr>
              <a:t>B. Quantity B is greater.</a:t>
            </a:r>
          </a:p>
          <a:p>
            <a:r>
              <a:rPr lang="en-US" altLang="zh-CN" b="0" dirty="0">
                <a:solidFill>
                  <a:srgbClr val="3B3B3B"/>
                </a:solidFill>
                <a:effectLst/>
                <a:latin typeface="Consolas" panose="020B0609020204030204" pitchFamily="49" charset="0"/>
              </a:rPr>
              <a:t>C. The two quantities are equal.</a:t>
            </a:r>
          </a:p>
          <a:p>
            <a:r>
              <a:rPr lang="en-US" altLang="zh-CN" b="0" dirty="0">
                <a:solidFill>
                  <a:srgbClr val="3B3B3B"/>
                </a:solidFill>
                <a:effectLst/>
                <a:latin typeface="Consolas" panose="020B0609020204030204" pitchFamily="49" charset="0"/>
              </a:rPr>
              <a:t>D. The relationship cannot be determined from the information given.</a:t>
            </a:r>
          </a:p>
          <a:p>
            <a:r>
              <a:rPr lang="en-US" altLang="zh-CN" b="0" dirty="0">
                <a:solidFill>
                  <a:srgbClr val="3B3B3B"/>
                </a:solidFill>
                <a:effectLst/>
                <a:latin typeface="Consolas" panose="020B0609020204030204" pitchFamily="49" charset="0"/>
              </a:rPr>
              <a:t>Ans: B</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28. </a:t>
            </a:r>
            <a:r>
              <a:rPr lang="en-US" altLang="zh-CN" b="0" dirty="0" err="1">
                <a:solidFill>
                  <a:srgbClr val="3B3B3B"/>
                </a:solidFill>
                <a:effectLst/>
                <a:latin typeface="Consolas" panose="020B0609020204030204" pitchFamily="49" charset="0"/>
              </a:rPr>
              <a:t>x^y</a:t>
            </a:r>
            <a:r>
              <a:rPr lang="en-US" altLang="zh-CN" b="0" dirty="0">
                <a:solidFill>
                  <a:srgbClr val="3B3B3B"/>
                </a:solidFill>
                <a:effectLst/>
                <a:latin typeface="Consolas" panose="020B0609020204030204" pitchFamily="49" charset="0"/>
              </a:rPr>
              <a:t> &gt; 0, x(y^2) &lt; 0</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Quantity A:</a:t>
            </a:r>
          </a:p>
          <a:p>
            <a:r>
              <a:rPr lang="en-US" altLang="zh-CN" b="0" dirty="0">
                <a:solidFill>
                  <a:srgbClr val="3B3B3B"/>
                </a:solidFill>
                <a:effectLst/>
                <a:latin typeface="Consolas" panose="020B0609020204030204" pitchFamily="49" charset="0"/>
              </a:rPr>
              <a:t>x </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Quantity B: </a:t>
            </a:r>
          </a:p>
          <a:p>
            <a:r>
              <a:rPr lang="en-US" altLang="zh-CN" b="0" dirty="0">
                <a:solidFill>
                  <a:srgbClr val="3B3B3B"/>
                </a:solidFill>
                <a:effectLst/>
                <a:latin typeface="Consolas" panose="020B0609020204030204" pitchFamily="49" charset="0"/>
              </a:rPr>
              <a:t>y</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Quantity A is greater.</a:t>
            </a:r>
          </a:p>
          <a:p>
            <a:r>
              <a:rPr lang="en-US" altLang="zh-CN" b="0" dirty="0">
                <a:solidFill>
                  <a:srgbClr val="3B3B3B"/>
                </a:solidFill>
                <a:effectLst/>
                <a:latin typeface="Consolas" panose="020B0609020204030204" pitchFamily="49" charset="0"/>
              </a:rPr>
              <a:t>B. Quantity B is greater.</a:t>
            </a:r>
          </a:p>
          <a:p>
            <a:r>
              <a:rPr lang="en-US" altLang="zh-CN" b="0" dirty="0">
                <a:solidFill>
                  <a:srgbClr val="3B3B3B"/>
                </a:solidFill>
                <a:effectLst/>
                <a:latin typeface="Consolas" panose="020B0609020204030204" pitchFamily="49" charset="0"/>
              </a:rPr>
              <a:t>C. The two quantities are equal.</a:t>
            </a:r>
          </a:p>
          <a:p>
            <a:r>
              <a:rPr lang="en-US" altLang="zh-CN" b="0" dirty="0">
                <a:solidFill>
                  <a:srgbClr val="3B3B3B"/>
                </a:solidFill>
                <a:effectLst/>
                <a:latin typeface="Consolas" panose="020B0609020204030204" pitchFamily="49" charset="0"/>
              </a:rPr>
              <a:t>D. The relationship cannot be determined from the information given.</a:t>
            </a:r>
          </a:p>
          <a:p>
            <a:r>
              <a:rPr lang="en-US" altLang="zh-CN" b="0" dirty="0">
                <a:solidFill>
                  <a:srgbClr val="3B3B3B"/>
                </a:solidFill>
                <a:effectLst/>
                <a:latin typeface="Consolas" panose="020B0609020204030204" pitchFamily="49" charset="0"/>
              </a:rPr>
              <a:t>Ans: D</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29. r, s, and t are three consecutive odd integers such that r &lt; s &lt; t. </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Quantity A:</a:t>
            </a:r>
          </a:p>
          <a:p>
            <a:r>
              <a:rPr lang="en-US" altLang="zh-CN" b="0" dirty="0">
                <a:solidFill>
                  <a:srgbClr val="3B3B3B"/>
                </a:solidFill>
                <a:effectLst/>
                <a:latin typeface="Consolas" panose="020B0609020204030204" pitchFamily="49" charset="0"/>
              </a:rPr>
              <a:t>r + s + 3</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Quantity B: </a:t>
            </a:r>
          </a:p>
          <a:p>
            <a:r>
              <a:rPr lang="en-US" altLang="zh-CN" b="0" dirty="0">
                <a:solidFill>
                  <a:srgbClr val="3B3B3B"/>
                </a:solidFill>
                <a:effectLst/>
                <a:latin typeface="Consolas" panose="020B0609020204030204" pitchFamily="49" charset="0"/>
              </a:rPr>
              <a:t>s + t - 1</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Quantity A is greater.</a:t>
            </a:r>
          </a:p>
          <a:p>
            <a:r>
              <a:rPr lang="en-US" altLang="zh-CN" b="0" dirty="0">
                <a:solidFill>
                  <a:srgbClr val="3B3B3B"/>
                </a:solidFill>
                <a:effectLst/>
                <a:latin typeface="Consolas" panose="020B0609020204030204" pitchFamily="49" charset="0"/>
              </a:rPr>
              <a:t>B. Quantity B is greater.</a:t>
            </a:r>
          </a:p>
          <a:p>
            <a:r>
              <a:rPr lang="en-US" altLang="zh-CN" b="0" dirty="0">
                <a:solidFill>
                  <a:srgbClr val="3B3B3B"/>
                </a:solidFill>
                <a:effectLst/>
                <a:latin typeface="Consolas" panose="020B0609020204030204" pitchFamily="49" charset="0"/>
              </a:rPr>
              <a:t>C. The two quantities are equal.</a:t>
            </a:r>
          </a:p>
          <a:p>
            <a:r>
              <a:rPr lang="en-US" altLang="zh-CN" b="0" dirty="0">
                <a:solidFill>
                  <a:srgbClr val="3B3B3B"/>
                </a:solidFill>
                <a:effectLst/>
                <a:latin typeface="Consolas" panose="020B0609020204030204" pitchFamily="49" charset="0"/>
              </a:rPr>
              <a:t>D. The relationship cannot be determined from the information given.</a:t>
            </a:r>
          </a:p>
          <a:p>
            <a:r>
              <a:rPr lang="en-US" altLang="zh-CN" b="0" dirty="0">
                <a:solidFill>
                  <a:srgbClr val="3B3B3B"/>
                </a:solidFill>
                <a:effectLst/>
                <a:latin typeface="Consolas" panose="020B0609020204030204" pitchFamily="49" charset="0"/>
              </a:rPr>
              <a:t>Ans: C</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30. What is the unit digit of 17^2025?</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1</a:t>
            </a:r>
          </a:p>
          <a:p>
            <a:r>
              <a:rPr lang="en-US" altLang="zh-CN" b="0" dirty="0">
                <a:solidFill>
                  <a:srgbClr val="3B3B3B"/>
                </a:solidFill>
                <a:effectLst/>
                <a:latin typeface="Consolas" panose="020B0609020204030204" pitchFamily="49" charset="0"/>
              </a:rPr>
              <a:t>3</a:t>
            </a:r>
          </a:p>
          <a:p>
            <a:r>
              <a:rPr lang="en-US" altLang="zh-CN" b="0" dirty="0">
                <a:solidFill>
                  <a:srgbClr val="3B3B3B"/>
                </a:solidFill>
                <a:effectLst/>
                <a:latin typeface="Consolas" panose="020B0609020204030204" pitchFamily="49" charset="0"/>
              </a:rPr>
              <a:t>5</a:t>
            </a:r>
          </a:p>
          <a:p>
            <a:r>
              <a:rPr lang="en-US" altLang="zh-CN" b="0" dirty="0">
                <a:solidFill>
                  <a:srgbClr val="3B3B3B"/>
                </a:solidFill>
                <a:effectLst/>
                <a:latin typeface="Consolas" panose="020B0609020204030204" pitchFamily="49" charset="0"/>
              </a:rPr>
              <a:t>7</a:t>
            </a:r>
          </a:p>
          <a:p>
            <a:r>
              <a:rPr lang="en-US" altLang="zh-CN" b="0" dirty="0">
                <a:solidFill>
                  <a:srgbClr val="3B3B3B"/>
                </a:solidFill>
                <a:effectLst/>
                <a:latin typeface="Consolas" panose="020B0609020204030204" pitchFamily="49" charset="0"/>
              </a:rPr>
              <a:t>9</a:t>
            </a:r>
          </a:p>
          <a:p>
            <a:r>
              <a:rPr lang="en-US" altLang="zh-CN" b="0" dirty="0">
                <a:solidFill>
                  <a:srgbClr val="3B3B3B"/>
                </a:solidFill>
                <a:effectLst/>
                <a:latin typeface="Consolas" panose="020B0609020204030204" pitchFamily="49" charset="0"/>
              </a:rPr>
              <a:t>Ans: 7</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31. For number 101^11,what is the total number of zeros (digits of "0") in the number?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0</a:t>
            </a:r>
          </a:p>
          <a:p>
            <a:r>
              <a:rPr lang="en-US" altLang="zh-CN" b="0" dirty="0">
                <a:solidFill>
                  <a:srgbClr val="3B3B3B"/>
                </a:solidFill>
                <a:effectLst/>
                <a:latin typeface="Consolas" panose="020B0609020204030204" pitchFamily="49" charset="0"/>
              </a:rPr>
              <a:t>1</a:t>
            </a:r>
          </a:p>
          <a:p>
            <a:r>
              <a:rPr lang="en-US" altLang="zh-CN" b="0" dirty="0">
                <a:solidFill>
                  <a:srgbClr val="3B3B3B"/>
                </a:solidFill>
                <a:effectLst/>
                <a:latin typeface="Consolas" panose="020B0609020204030204" pitchFamily="49" charset="0"/>
              </a:rPr>
              <a:t>2</a:t>
            </a:r>
          </a:p>
          <a:p>
            <a:r>
              <a:rPr lang="en-US" altLang="zh-CN" b="0" dirty="0">
                <a:solidFill>
                  <a:srgbClr val="3B3B3B"/>
                </a:solidFill>
                <a:effectLst/>
                <a:latin typeface="Consolas" panose="020B0609020204030204" pitchFamily="49" charset="0"/>
              </a:rPr>
              <a:t>3</a:t>
            </a:r>
          </a:p>
          <a:p>
            <a:r>
              <a:rPr lang="en-US" altLang="zh-CN" b="0" dirty="0">
                <a:solidFill>
                  <a:srgbClr val="3B3B3B"/>
                </a:solidFill>
                <a:effectLst/>
                <a:latin typeface="Consolas" panose="020B0609020204030204" pitchFamily="49" charset="0"/>
              </a:rPr>
              <a:t>4</a:t>
            </a:r>
          </a:p>
          <a:p>
            <a:r>
              <a:rPr lang="en-US" altLang="zh-CN" b="0" dirty="0">
                <a:solidFill>
                  <a:srgbClr val="3B3B3B"/>
                </a:solidFill>
                <a:effectLst/>
                <a:latin typeface="Consolas" panose="020B0609020204030204" pitchFamily="49" charset="0"/>
              </a:rPr>
              <a:t>5</a:t>
            </a:r>
          </a:p>
          <a:p>
            <a:r>
              <a:rPr lang="en-US" altLang="zh-CN" b="0" dirty="0">
                <a:solidFill>
                  <a:srgbClr val="3B3B3B"/>
                </a:solidFill>
                <a:effectLst/>
                <a:latin typeface="Consolas" panose="020B0609020204030204" pitchFamily="49" charset="0"/>
              </a:rPr>
              <a:t>6</a:t>
            </a:r>
          </a:p>
          <a:p>
            <a:r>
              <a:rPr lang="en-US" altLang="zh-CN" b="0" dirty="0">
                <a:solidFill>
                  <a:srgbClr val="3B3B3B"/>
                </a:solidFill>
                <a:effectLst/>
                <a:latin typeface="Consolas" panose="020B0609020204030204" pitchFamily="49" charset="0"/>
              </a:rPr>
              <a:t>7</a:t>
            </a:r>
          </a:p>
          <a:p>
            <a:r>
              <a:rPr lang="en-US" altLang="zh-CN" b="0" dirty="0">
                <a:solidFill>
                  <a:srgbClr val="3B3B3B"/>
                </a:solidFill>
                <a:effectLst/>
                <a:latin typeface="Consolas" panose="020B0609020204030204" pitchFamily="49" charset="0"/>
              </a:rPr>
              <a:t>Ans: 1</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34. If a &lt; b &lt; 0, which of the following numbers must be positive? Select all such numbers.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a - b</a:t>
            </a:r>
          </a:p>
          <a:p>
            <a:r>
              <a:rPr lang="en-US" altLang="zh-CN" b="0" dirty="0">
                <a:solidFill>
                  <a:srgbClr val="3B3B3B"/>
                </a:solidFill>
                <a:effectLst/>
                <a:latin typeface="Consolas" panose="020B0609020204030204" pitchFamily="49" charset="0"/>
              </a:rPr>
              <a:t>B. a² - b²</a:t>
            </a:r>
          </a:p>
          <a:p>
            <a:r>
              <a:rPr lang="en-US" altLang="zh-CN" b="0" dirty="0">
                <a:solidFill>
                  <a:srgbClr val="3B3B3B"/>
                </a:solidFill>
                <a:effectLst/>
                <a:latin typeface="Consolas" panose="020B0609020204030204" pitchFamily="49" charset="0"/>
              </a:rPr>
              <a:t>C. ab</a:t>
            </a:r>
          </a:p>
          <a:p>
            <a:r>
              <a:rPr lang="en-US" altLang="zh-CN" b="0" dirty="0">
                <a:solidFill>
                  <a:srgbClr val="3B3B3B"/>
                </a:solidFill>
                <a:effectLst/>
                <a:latin typeface="Consolas" panose="020B0609020204030204" pitchFamily="49" charset="0"/>
              </a:rPr>
              <a:t>D. a²b</a:t>
            </a:r>
          </a:p>
          <a:p>
            <a:r>
              <a:rPr lang="en-US" altLang="zh-CN" b="0" dirty="0">
                <a:solidFill>
                  <a:srgbClr val="3B3B3B"/>
                </a:solidFill>
                <a:effectLst/>
                <a:latin typeface="Consolas" panose="020B0609020204030204" pitchFamily="49" charset="0"/>
              </a:rPr>
              <a:t>E. a² + ab²</a:t>
            </a:r>
          </a:p>
          <a:p>
            <a:r>
              <a:rPr lang="en-US" altLang="zh-CN" b="0" dirty="0">
                <a:solidFill>
                  <a:srgbClr val="3B3B3B"/>
                </a:solidFill>
                <a:effectLst/>
                <a:latin typeface="Consolas" panose="020B0609020204030204" pitchFamily="49" charset="0"/>
              </a:rPr>
              <a:t>F. a² - a²b</a:t>
            </a:r>
          </a:p>
          <a:p>
            <a:r>
              <a:rPr lang="en-US" altLang="zh-CN" b="0" dirty="0">
                <a:solidFill>
                  <a:srgbClr val="3B3B3B"/>
                </a:solidFill>
                <a:effectLst/>
                <a:latin typeface="Consolas" panose="020B0609020204030204" pitchFamily="49" charset="0"/>
              </a:rPr>
              <a:t>Ans: BCF</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35. Eight points are equally spaced on a circle. If 4 of the 8 points are to be chosen at random, what is the probability that a quadrilateral having the 4 points chosen as vertices will be a square?</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1/70 </a:t>
            </a:r>
          </a:p>
          <a:p>
            <a:r>
              <a:rPr lang="en-US" altLang="zh-CN" b="0" dirty="0">
                <a:solidFill>
                  <a:srgbClr val="3B3B3B"/>
                </a:solidFill>
                <a:effectLst/>
                <a:latin typeface="Consolas" panose="020B0609020204030204" pitchFamily="49" charset="0"/>
              </a:rPr>
              <a:t>B. 1/35 </a:t>
            </a:r>
          </a:p>
          <a:p>
            <a:r>
              <a:rPr lang="en-US" altLang="zh-CN" b="0" dirty="0">
                <a:solidFill>
                  <a:srgbClr val="3B3B3B"/>
                </a:solidFill>
                <a:effectLst/>
                <a:latin typeface="Consolas" panose="020B0609020204030204" pitchFamily="49" charset="0"/>
              </a:rPr>
              <a:t>C. 1/7 </a:t>
            </a:r>
          </a:p>
          <a:p>
            <a:r>
              <a:rPr lang="en-US" altLang="zh-CN" b="0" dirty="0">
                <a:solidFill>
                  <a:srgbClr val="3B3B3B"/>
                </a:solidFill>
                <a:effectLst/>
                <a:latin typeface="Consolas" panose="020B0609020204030204" pitchFamily="49" charset="0"/>
              </a:rPr>
              <a:t>D. 1/4 </a:t>
            </a:r>
          </a:p>
          <a:p>
            <a:r>
              <a:rPr lang="en-US" altLang="zh-CN" b="0" dirty="0">
                <a:solidFill>
                  <a:srgbClr val="3B3B3B"/>
                </a:solidFill>
                <a:effectLst/>
                <a:latin typeface="Consolas" panose="020B0609020204030204" pitchFamily="49" charset="0"/>
              </a:rPr>
              <a:t>E. 1/2</a:t>
            </a:r>
          </a:p>
          <a:p>
            <a:r>
              <a:rPr lang="en-US" altLang="zh-CN" b="0" dirty="0">
                <a:solidFill>
                  <a:srgbClr val="3B3B3B"/>
                </a:solidFill>
                <a:effectLst/>
                <a:latin typeface="Consolas" panose="020B0609020204030204" pitchFamily="49" charset="0"/>
              </a:rPr>
              <a:t>Ans: B</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36. The range of the heights of the female students in a certain class is 13.2 inches, and the range of the heights of the male students in the class is 15.4 inches. Which of the following statements individually provide(s) sufficient additional information to determine the range of the heights of all the students in the class? Indicate all such statements. </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The shortest male student is 62 inches and the shortest female student is 54 inches.</a:t>
            </a:r>
          </a:p>
          <a:p>
            <a:r>
              <a:rPr lang="en-US" altLang="zh-CN" b="0" dirty="0">
                <a:solidFill>
                  <a:srgbClr val="3B3B3B"/>
                </a:solidFill>
                <a:effectLst/>
                <a:latin typeface="Consolas" panose="020B0609020204030204" pitchFamily="49" charset="0"/>
              </a:rPr>
              <a:t>B. The tallest male student in the class is 5.8 inches taller than the tallest female student in the class. </a:t>
            </a:r>
          </a:p>
          <a:p>
            <a:r>
              <a:rPr lang="en-US" altLang="zh-CN" b="0" dirty="0">
                <a:solidFill>
                  <a:srgbClr val="3B3B3B"/>
                </a:solidFill>
                <a:effectLst/>
                <a:latin typeface="Consolas" panose="020B0609020204030204" pitchFamily="49" charset="0"/>
              </a:rPr>
              <a:t>C. The median height of the male students in the class is 1.1 inches greater than the median height of the female students in the class. </a:t>
            </a:r>
          </a:p>
          <a:p>
            <a:r>
              <a:rPr lang="en-US" altLang="zh-CN" b="0" dirty="0">
                <a:solidFill>
                  <a:srgbClr val="3B3B3B"/>
                </a:solidFill>
                <a:effectLst/>
                <a:latin typeface="Consolas" panose="020B0609020204030204" pitchFamily="49" charset="0"/>
              </a:rPr>
              <a:t>D. The average (arithmetic mean) height of the male students in the class is 4.6 inches greater than the average height of the female students in the class.</a:t>
            </a:r>
          </a:p>
          <a:p>
            <a:r>
              <a:rPr lang="en-US" altLang="zh-CN" b="0" dirty="0">
                <a:solidFill>
                  <a:srgbClr val="3B3B3B"/>
                </a:solidFill>
                <a:effectLst/>
                <a:latin typeface="Consolas" panose="020B0609020204030204" pitchFamily="49" charset="0"/>
              </a:rPr>
              <a:t>Ans: AB</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[Super Hard]</a:t>
            </a:r>
          </a:p>
          <a:p>
            <a:r>
              <a:rPr lang="en-US" altLang="zh-CN" b="0" dirty="0">
                <a:solidFill>
                  <a:srgbClr val="3B3B3B"/>
                </a:solidFill>
                <a:effectLst/>
                <a:latin typeface="Consolas" panose="020B0609020204030204" pitchFamily="49" charset="0"/>
              </a:rPr>
              <a:t>37. Given a 5L bucket and a 9L bucket, try to determine a sequence of operations to measure exactly 7L of water into the 9L bucket using as little waste as possible. You have unlimited water available. You may either empty a bucket completely or pour water from one bucket into the other until one bucket is either empty or the other is full; no other measurements are allowed. Question: What is the minimum waste?</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12</a:t>
            </a:r>
          </a:p>
          <a:p>
            <a:r>
              <a:rPr lang="en-US" altLang="zh-CN" b="0" dirty="0">
                <a:solidFill>
                  <a:srgbClr val="3B3B3B"/>
                </a:solidFill>
                <a:effectLst/>
                <a:latin typeface="Consolas" panose="020B0609020204030204" pitchFamily="49" charset="0"/>
              </a:rPr>
              <a:t>B. 13</a:t>
            </a:r>
          </a:p>
          <a:p>
            <a:r>
              <a:rPr lang="en-US" altLang="zh-CN" b="0" dirty="0">
                <a:solidFill>
                  <a:srgbClr val="3B3B3B"/>
                </a:solidFill>
                <a:effectLst/>
                <a:latin typeface="Consolas" panose="020B0609020204030204" pitchFamily="49" charset="0"/>
              </a:rPr>
              <a:t>C. 14</a:t>
            </a:r>
          </a:p>
          <a:p>
            <a:r>
              <a:rPr lang="en-US" altLang="zh-CN" b="0" dirty="0">
                <a:solidFill>
                  <a:srgbClr val="3B3B3B"/>
                </a:solidFill>
                <a:effectLst/>
                <a:latin typeface="Consolas" panose="020B0609020204030204" pitchFamily="49" charset="0"/>
              </a:rPr>
              <a:t>D. 15</a:t>
            </a:r>
          </a:p>
          <a:p>
            <a:r>
              <a:rPr lang="en-US" altLang="zh-CN" b="0" dirty="0">
                <a:solidFill>
                  <a:srgbClr val="3B3B3B"/>
                </a:solidFill>
                <a:effectLst/>
                <a:latin typeface="Consolas" panose="020B0609020204030204" pitchFamily="49" charset="0"/>
              </a:rPr>
              <a:t>E. 16</a:t>
            </a:r>
          </a:p>
          <a:p>
            <a:r>
              <a:rPr lang="en-US" altLang="zh-CN" b="0" dirty="0">
                <a:solidFill>
                  <a:srgbClr val="3B3B3B"/>
                </a:solidFill>
                <a:effectLst/>
                <a:latin typeface="Consolas" panose="020B0609020204030204" pitchFamily="49" charset="0"/>
              </a:rPr>
              <a:t>F. 18</a:t>
            </a:r>
          </a:p>
          <a:p>
            <a:r>
              <a:rPr lang="en-US" altLang="zh-CN" b="0" dirty="0">
                <a:solidFill>
                  <a:srgbClr val="3B3B3B"/>
                </a:solidFill>
                <a:effectLst/>
                <a:latin typeface="Consolas" panose="020B0609020204030204" pitchFamily="49" charset="0"/>
              </a:rPr>
              <a:t>G. 19</a:t>
            </a:r>
          </a:p>
          <a:p>
            <a:r>
              <a:rPr lang="en-US" altLang="zh-CN" b="0" dirty="0">
                <a:solidFill>
                  <a:srgbClr val="3B3B3B"/>
                </a:solidFill>
                <a:effectLst/>
                <a:latin typeface="Consolas" panose="020B0609020204030204" pitchFamily="49" charset="0"/>
              </a:rPr>
              <a:t>H. 20</a:t>
            </a:r>
          </a:p>
          <a:p>
            <a:r>
              <a:rPr lang="en-US" altLang="zh-CN" b="0" dirty="0">
                <a:solidFill>
                  <a:srgbClr val="3B3B3B"/>
                </a:solidFill>
                <a:effectLst/>
                <a:latin typeface="Consolas" panose="020B0609020204030204" pitchFamily="49" charset="0"/>
              </a:rPr>
              <a:t>Ans: D</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38. How many times, on average, do I have roll a dice until every single number appears at least once? Give me the number as the answer?</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Ans: 14.7</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[Super Hard]</a:t>
            </a:r>
          </a:p>
          <a:p>
            <a:r>
              <a:rPr lang="en-US" altLang="zh-CN" b="0" dirty="0">
                <a:solidFill>
                  <a:srgbClr val="3B3B3B"/>
                </a:solidFill>
                <a:effectLst/>
                <a:latin typeface="Consolas" panose="020B0609020204030204" pitchFamily="49" charset="0"/>
              </a:rPr>
              <a:t>39. A and B choose numbers from 1 to 1000, with one going first and another second. They cannot select a factor of a number that has already been chosen. The person who first has no numbers left to choose loses.  Indicate all such statements. </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If A first selects, then A will probably but not </a:t>
            </a:r>
            <a:r>
              <a:rPr lang="en-US" altLang="zh-CN" b="0" dirty="0" err="1">
                <a:solidFill>
                  <a:srgbClr val="3B3B3B"/>
                </a:solidFill>
                <a:effectLst/>
                <a:latin typeface="Consolas" panose="020B0609020204030204" pitchFamily="49" charset="0"/>
              </a:rPr>
              <a:t>defintely</a:t>
            </a:r>
            <a:r>
              <a:rPr lang="en-US" altLang="zh-CN" b="0" dirty="0">
                <a:solidFill>
                  <a:srgbClr val="3B3B3B"/>
                </a:solidFill>
                <a:effectLst/>
                <a:latin typeface="Consolas" panose="020B0609020204030204" pitchFamily="49" charset="0"/>
              </a:rPr>
              <a:t> win.</a:t>
            </a:r>
          </a:p>
          <a:p>
            <a:r>
              <a:rPr lang="en-US" altLang="zh-CN" b="0" dirty="0">
                <a:solidFill>
                  <a:srgbClr val="3B3B3B"/>
                </a:solidFill>
                <a:effectLst/>
                <a:latin typeface="Consolas" panose="020B0609020204030204" pitchFamily="49" charset="0"/>
              </a:rPr>
              <a:t>B. If A first selects, then A will definitely win.</a:t>
            </a:r>
          </a:p>
          <a:p>
            <a:r>
              <a:rPr lang="en-US" altLang="zh-CN" b="0" dirty="0">
                <a:solidFill>
                  <a:srgbClr val="3B3B3B"/>
                </a:solidFill>
                <a:effectLst/>
                <a:latin typeface="Consolas" panose="020B0609020204030204" pitchFamily="49" charset="0"/>
              </a:rPr>
              <a:t>C. If A first selects, then A will definitely lose.</a:t>
            </a:r>
          </a:p>
          <a:p>
            <a:r>
              <a:rPr lang="en-US" altLang="zh-CN" b="0" dirty="0">
                <a:solidFill>
                  <a:srgbClr val="3B3B3B"/>
                </a:solidFill>
                <a:effectLst/>
                <a:latin typeface="Consolas" panose="020B0609020204030204" pitchFamily="49" charset="0"/>
              </a:rPr>
              <a:t>D. If B first selects, then the probability that B will lose is below 25%.</a:t>
            </a:r>
          </a:p>
          <a:p>
            <a:r>
              <a:rPr lang="en-US" altLang="zh-CN" b="0" dirty="0">
                <a:solidFill>
                  <a:srgbClr val="3B3B3B"/>
                </a:solidFill>
                <a:effectLst/>
                <a:latin typeface="Consolas" panose="020B0609020204030204" pitchFamily="49" charset="0"/>
              </a:rPr>
              <a:t>E. If B first selects, then the probability that B will lose is above 50%.</a:t>
            </a:r>
          </a:p>
          <a:p>
            <a:r>
              <a:rPr lang="en-US" altLang="zh-CN" b="0" dirty="0">
                <a:solidFill>
                  <a:srgbClr val="3B3B3B"/>
                </a:solidFill>
                <a:effectLst/>
                <a:latin typeface="Consolas" panose="020B0609020204030204" pitchFamily="49" charset="0"/>
              </a:rPr>
              <a:t>Ans: BD</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40. Of the 20 lightbulbs in a box, 2 are defective. An inspector will select 4 lightbulbs simultaneously and at random from the box. What is the probability that neither of the lightbulbs selected will be defective? Give your answer as a fraction.</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Ans: 12/19</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41. If \( \frac{1}{(2^{17} \</a:t>
            </a:r>
            <a:r>
              <a:rPr lang="en-US" altLang="zh-CN" b="0" dirty="0" err="1">
                <a:solidFill>
                  <a:srgbClr val="3B3B3B"/>
                </a:solidFill>
                <a:effectLst/>
                <a:latin typeface="Consolas" panose="020B0609020204030204" pitchFamily="49" charset="0"/>
              </a:rPr>
              <a:t>cdot</a:t>
            </a:r>
            <a:r>
              <a:rPr lang="en-US" altLang="zh-CN" b="0" dirty="0">
                <a:solidFill>
                  <a:srgbClr val="3B3B3B"/>
                </a:solidFill>
                <a:effectLst/>
                <a:latin typeface="Consolas" panose="020B0609020204030204" pitchFamily="49" charset="0"/>
              </a:rPr>
              <a:t> 5^{19})} \) is expressed as a terminating decimal, how many nonzero digits will the decimal have?</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One</a:t>
            </a:r>
          </a:p>
          <a:p>
            <a:r>
              <a:rPr lang="en-US" altLang="zh-CN" b="0" dirty="0">
                <a:solidFill>
                  <a:srgbClr val="3B3B3B"/>
                </a:solidFill>
                <a:effectLst/>
                <a:latin typeface="Consolas" panose="020B0609020204030204" pitchFamily="49" charset="0"/>
              </a:rPr>
              <a:t>B. Two</a:t>
            </a:r>
          </a:p>
          <a:p>
            <a:r>
              <a:rPr lang="en-US" altLang="zh-CN" b="0" dirty="0">
                <a:solidFill>
                  <a:srgbClr val="3B3B3B"/>
                </a:solidFill>
                <a:effectLst/>
                <a:latin typeface="Consolas" panose="020B0609020204030204" pitchFamily="49" charset="0"/>
              </a:rPr>
              <a:t>C. Four</a:t>
            </a:r>
          </a:p>
          <a:p>
            <a:r>
              <a:rPr lang="en-US" altLang="zh-CN" b="0" dirty="0">
                <a:solidFill>
                  <a:srgbClr val="3B3B3B"/>
                </a:solidFill>
                <a:effectLst/>
                <a:latin typeface="Consolas" panose="020B0609020204030204" pitchFamily="49" charset="0"/>
              </a:rPr>
              <a:t>D. Six</a:t>
            </a:r>
          </a:p>
          <a:p>
            <a:r>
              <a:rPr lang="en-US" altLang="zh-CN" b="0" dirty="0">
                <a:solidFill>
                  <a:srgbClr val="3B3B3B"/>
                </a:solidFill>
                <a:effectLst/>
                <a:latin typeface="Consolas" panose="020B0609020204030204" pitchFamily="49" charset="0"/>
              </a:rPr>
              <a:t>E. Eleven</a:t>
            </a:r>
          </a:p>
          <a:p>
            <a:r>
              <a:rPr lang="en-US" altLang="zh-CN" b="0" dirty="0">
                <a:solidFill>
                  <a:srgbClr val="3B3B3B"/>
                </a:solidFill>
                <a:effectLst/>
                <a:latin typeface="Consolas" panose="020B0609020204030204" pitchFamily="49" charset="0"/>
              </a:rPr>
              <a:t>Ans: A</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42. The number of two-digit positive integers for which the units digit is not equal to the tens digit.</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Ans: 81</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43. A die is thrown for 10 times. Let M and m denote the maximum and minimum points obtained. Find the probability that m = 2 and M = 5. Select the answer nearest to the probability you calculated:</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1/6</a:t>
            </a:r>
          </a:p>
          <a:p>
            <a:r>
              <a:rPr lang="en-US" altLang="zh-CN" b="0" dirty="0">
                <a:solidFill>
                  <a:srgbClr val="3B3B3B"/>
                </a:solidFill>
                <a:effectLst/>
                <a:latin typeface="Consolas" panose="020B0609020204030204" pitchFamily="49" charset="0"/>
              </a:rPr>
              <a:t>B. 1/55</a:t>
            </a:r>
          </a:p>
          <a:p>
            <a:r>
              <a:rPr lang="en-US" altLang="zh-CN" b="0" dirty="0">
                <a:solidFill>
                  <a:srgbClr val="3B3B3B"/>
                </a:solidFill>
                <a:effectLst/>
                <a:latin typeface="Consolas" panose="020B0609020204030204" pitchFamily="49" charset="0"/>
              </a:rPr>
              <a:t>C. 1/65</a:t>
            </a:r>
          </a:p>
          <a:p>
            <a:r>
              <a:rPr lang="en-US" altLang="zh-CN" b="0" dirty="0">
                <a:solidFill>
                  <a:srgbClr val="3B3B3B"/>
                </a:solidFill>
                <a:effectLst/>
                <a:latin typeface="Consolas" panose="020B0609020204030204" pitchFamily="49" charset="0"/>
              </a:rPr>
              <a:t>D. 1/75</a:t>
            </a:r>
          </a:p>
          <a:p>
            <a:r>
              <a:rPr lang="en-US" altLang="zh-CN" b="0" dirty="0">
                <a:solidFill>
                  <a:srgbClr val="3B3B3B"/>
                </a:solidFill>
                <a:effectLst/>
                <a:latin typeface="Consolas" panose="020B0609020204030204" pitchFamily="49" charset="0"/>
              </a:rPr>
              <a:t>E. 2/3</a:t>
            </a:r>
          </a:p>
          <a:p>
            <a:r>
              <a:rPr lang="en-US" altLang="zh-CN" b="0" dirty="0">
                <a:solidFill>
                  <a:srgbClr val="3B3B3B"/>
                </a:solidFill>
                <a:effectLst/>
                <a:latin typeface="Consolas" panose="020B0609020204030204" pitchFamily="49" charset="0"/>
              </a:rPr>
              <a:t>F. (2/3)^10</a:t>
            </a:r>
          </a:p>
          <a:p>
            <a:r>
              <a:rPr lang="en-US" altLang="zh-CN" b="0" dirty="0">
                <a:solidFill>
                  <a:srgbClr val="3B3B3B"/>
                </a:solidFill>
                <a:effectLst/>
                <a:latin typeface="Consolas" panose="020B0609020204030204" pitchFamily="49" charset="0"/>
              </a:rPr>
              <a:t>Ans: C</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44. m=2025^2024+2023, when m is divided by 1999, the remainder is r. </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Quantity A: r</a:t>
            </a:r>
          </a:p>
          <a:p>
            <a:r>
              <a:rPr lang="en-US" altLang="zh-CN" b="0" dirty="0">
                <a:solidFill>
                  <a:srgbClr val="3B3B3B"/>
                </a:solidFill>
                <a:effectLst/>
                <a:latin typeface="Consolas" panose="020B0609020204030204" pitchFamily="49" charset="0"/>
              </a:rPr>
              <a:t>Quantity B: 42</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Quantity A is greater.</a:t>
            </a:r>
          </a:p>
          <a:p>
            <a:r>
              <a:rPr lang="en-US" altLang="zh-CN" b="0" dirty="0">
                <a:solidFill>
                  <a:srgbClr val="3B3B3B"/>
                </a:solidFill>
                <a:effectLst/>
                <a:latin typeface="Consolas" panose="020B0609020204030204" pitchFamily="49" charset="0"/>
              </a:rPr>
              <a:t>B. Quantity B is greater.</a:t>
            </a:r>
          </a:p>
          <a:p>
            <a:r>
              <a:rPr lang="en-US" altLang="zh-CN" b="0" dirty="0">
                <a:solidFill>
                  <a:srgbClr val="3B3B3B"/>
                </a:solidFill>
                <a:effectLst/>
                <a:latin typeface="Consolas" panose="020B0609020204030204" pitchFamily="49" charset="0"/>
              </a:rPr>
              <a:t>C. The two quantities are equal.</a:t>
            </a:r>
          </a:p>
          <a:p>
            <a:r>
              <a:rPr lang="en-US" altLang="zh-CN" b="0" dirty="0">
                <a:solidFill>
                  <a:srgbClr val="3B3B3B"/>
                </a:solidFill>
                <a:effectLst/>
                <a:latin typeface="Consolas" panose="020B0609020204030204" pitchFamily="49" charset="0"/>
              </a:rPr>
              <a:t>D. The relationship cannot be determined from the information given.</a:t>
            </a:r>
          </a:p>
          <a:p>
            <a:r>
              <a:rPr lang="en-US" altLang="zh-CN" b="0" dirty="0">
                <a:solidFill>
                  <a:srgbClr val="3B3B3B"/>
                </a:solidFill>
                <a:effectLst/>
                <a:latin typeface="Consolas" panose="020B0609020204030204" pitchFamily="49" charset="0"/>
              </a:rPr>
              <a:t>Ans: B</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45. In a single line of people waiting to purchase tickets for a movie, there are currently 8 people behind Shandra. If 3 of the people who are currently in line ahead of Shandra purchase tickets and leave the line, 7 of people who are interested in and join the line behind Shandra, and no one else leaves the line, there will be totally 1/3 more people than the line used to be. How many people are in the line before the change?</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Ans: 12</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46. Each of the following equations defines y as a function of x for all integers x from -100 to 100. For which of the following equations is the standard deviation of the y-values corresponding to all the x-values the greatest? </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y = x + 2025</a:t>
            </a:r>
          </a:p>
          <a:p>
            <a:r>
              <a:rPr lang="en-US" altLang="zh-CN" b="0" dirty="0">
                <a:solidFill>
                  <a:srgbClr val="3B3B3B"/>
                </a:solidFill>
                <a:effectLst/>
                <a:latin typeface="Consolas" panose="020B0609020204030204" pitchFamily="49" charset="0"/>
              </a:rPr>
              <a:t>B. y = 255/11x</a:t>
            </a:r>
          </a:p>
          <a:p>
            <a:r>
              <a:rPr lang="en-US" altLang="zh-CN" b="0" dirty="0">
                <a:solidFill>
                  <a:srgbClr val="3B3B3B"/>
                </a:solidFill>
                <a:effectLst/>
                <a:latin typeface="Consolas" panose="020B0609020204030204" pitchFamily="49" charset="0"/>
              </a:rPr>
              <a:t>C. y = 1/2x^2 </a:t>
            </a:r>
          </a:p>
          <a:p>
            <a:r>
              <a:rPr lang="en-US" altLang="zh-CN" b="0" dirty="0">
                <a:solidFill>
                  <a:srgbClr val="3B3B3B"/>
                </a:solidFill>
                <a:effectLst/>
                <a:latin typeface="Consolas" panose="020B0609020204030204" pitchFamily="49" charset="0"/>
              </a:rPr>
              <a:t>D. y = 1/3x^2 + 1/2x </a:t>
            </a:r>
          </a:p>
          <a:p>
            <a:r>
              <a:rPr lang="en-US" altLang="zh-CN" b="0" dirty="0">
                <a:solidFill>
                  <a:srgbClr val="3B3B3B"/>
                </a:solidFill>
                <a:effectLst/>
                <a:latin typeface="Consolas" panose="020B0609020204030204" pitchFamily="49" charset="0"/>
              </a:rPr>
              <a:t>E. y = 1/2x^2 - 1/3x</a:t>
            </a:r>
          </a:p>
          <a:p>
            <a:r>
              <a:rPr lang="en-US" altLang="zh-CN" b="0" dirty="0">
                <a:solidFill>
                  <a:srgbClr val="3B3B3B"/>
                </a:solidFill>
                <a:effectLst/>
                <a:latin typeface="Consolas" panose="020B0609020204030204" pitchFamily="49" charset="0"/>
              </a:rPr>
              <a:t>Ans: E</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47. Between 1997 and 2077, inclusive, how many leap years are there that are not divisible by 20?</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10</a:t>
            </a:r>
          </a:p>
          <a:p>
            <a:r>
              <a:rPr lang="en-US" altLang="zh-CN" b="0" dirty="0">
                <a:solidFill>
                  <a:srgbClr val="3B3B3B"/>
                </a:solidFill>
                <a:effectLst/>
                <a:latin typeface="Consolas" panose="020B0609020204030204" pitchFamily="49" charset="0"/>
              </a:rPr>
              <a:t>B. 12</a:t>
            </a:r>
          </a:p>
          <a:p>
            <a:r>
              <a:rPr lang="en-US" altLang="zh-CN" b="0" dirty="0">
                <a:solidFill>
                  <a:srgbClr val="3B3B3B"/>
                </a:solidFill>
                <a:effectLst/>
                <a:latin typeface="Consolas" panose="020B0609020204030204" pitchFamily="49" charset="0"/>
              </a:rPr>
              <a:t>C. 14.</a:t>
            </a:r>
          </a:p>
          <a:p>
            <a:r>
              <a:rPr lang="en-US" altLang="zh-CN" b="0" dirty="0">
                <a:solidFill>
                  <a:srgbClr val="3B3B3B"/>
                </a:solidFill>
                <a:effectLst/>
                <a:latin typeface="Consolas" panose="020B0609020204030204" pitchFamily="49" charset="0"/>
              </a:rPr>
              <a:t>D. 16</a:t>
            </a:r>
          </a:p>
          <a:p>
            <a:r>
              <a:rPr lang="en-US" altLang="zh-CN" b="0" dirty="0">
                <a:solidFill>
                  <a:srgbClr val="3B3B3B"/>
                </a:solidFill>
                <a:effectLst/>
                <a:latin typeface="Consolas" panose="020B0609020204030204" pitchFamily="49" charset="0"/>
              </a:rPr>
              <a:t>E. 18</a:t>
            </a:r>
          </a:p>
          <a:p>
            <a:r>
              <a:rPr lang="en-US" altLang="zh-CN" b="0" dirty="0">
                <a:solidFill>
                  <a:srgbClr val="3B3B3B"/>
                </a:solidFill>
                <a:effectLst/>
                <a:latin typeface="Consolas" panose="020B0609020204030204" pitchFamily="49" charset="0"/>
              </a:rPr>
              <a:t>F. 20</a:t>
            </a:r>
          </a:p>
          <a:p>
            <a:r>
              <a:rPr lang="en-US" altLang="zh-CN" b="0" dirty="0">
                <a:solidFill>
                  <a:srgbClr val="3B3B3B"/>
                </a:solidFill>
                <a:effectLst/>
                <a:latin typeface="Consolas" panose="020B0609020204030204" pitchFamily="49" charset="0"/>
              </a:rPr>
              <a:t>Ans: D</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48. Of the students in a school, 20 percent are in the science club and 30 percent are in the band. If 25 percent of the students in the school are in the band but are not in the science club, what percent of the students who are in the science club are not in the band? </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5% </a:t>
            </a:r>
          </a:p>
          <a:p>
            <a:r>
              <a:rPr lang="en-US" altLang="zh-CN" b="0" dirty="0">
                <a:solidFill>
                  <a:srgbClr val="3B3B3B"/>
                </a:solidFill>
                <a:effectLst/>
                <a:latin typeface="Consolas" panose="020B0609020204030204" pitchFamily="49" charset="0"/>
              </a:rPr>
              <a:t>B. 20% </a:t>
            </a:r>
          </a:p>
          <a:p>
            <a:r>
              <a:rPr lang="en-US" altLang="zh-CN" b="0" dirty="0">
                <a:solidFill>
                  <a:srgbClr val="3B3B3B"/>
                </a:solidFill>
                <a:effectLst/>
                <a:latin typeface="Consolas" panose="020B0609020204030204" pitchFamily="49" charset="0"/>
              </a:rPr>
              <a:t>C. 25% </a:t>
            </a:r>
          </a:p>
          <a:p>
            <a:r>
              <a:rPr lang="en-US" altLang="zh-CN" b="0" dirty="0">
                <a:solidFill>
                  <a:srgbClr val="3B3B3B"/>
                </a:solidFill>
                <a:effectLst/>
                <a:latin typeface="Consolas" panose="020B0609020204030204" pitchFamily="49" charset="0"/>
              </a:rPr>
              <a:t>D. 60% </a:t>
            </a:r>
          </a:p>
          <a:p>
            <a:r>
              <a:rPr lang="en-US" altLang="zh-CN" b="0" dirty="0">
                <a:solidFill>
                  <a:srgbClr val="3B3B3B"/>
                </a:solidFill>
                <a:effectLst/>
                <a:latin typeface="Consolas" panose="020B0609020204030204" pitchFamily="49" charset="0"/>
              </a:rPr>
              <a:t>E. 75%</a:t>
            </a:r>
          </a:p>
          <a:p>
            <a:r>
              <a:rPr lang="en-US" altLang="zh-CN" b="0" dirty="0">
                <a:solidFill>
                  <a:srgbClr val="3B3B3B"/>
                </a:solidFill>
                <a:effectLst/>
                <a:latin typeface="Consolas" panose="020B0609020204030204" pitchFamily="49" charset="0"/>
              </a:rPr>
              <a:t>Ans: E</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49. In a certain medical group, Dr. Schwartz schedules appointments to begin 30 minutes apart, Dr. Ramirez schedules appointments to begin 25 minutes apart, and Dr. Wu schedules appointments to begin 50 minutes apart. All three doctors schedule their first appointments to begin at 8:00 in the morning, which are followed by their successive appointments throughout the day without breaks. Other than at 8:00 in the morning, at what times before 1:30 in the afternoon do all three doctors schedule their appointments to begin at the same time? </a:t>
            </a:r>
          </a:p>
          <a:p>
            <a:r>
              <a:rPr lang="en-US" altLang="zh-CN" b="0" dirty="0">
                <a:solidFill>
                  <a:srgbClr val="3B3B3B"/>
                </a:solidFill>
                <a:effectLst/>
                <a:latin typeface="Consolas" panose="020B0609020204030204" pitchFamily="49" charset="0"/>
              </a:rPr>
              <a:t>Indicate all such times </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9:30 in the morning</a:t>
            </a:r>
          </a:p>
          <a:p>
            <a:r>
              <a:rPr lang="en-US" altLang="zh-CN" b="0" dirty="0">
                <a:solidFill>
                  <a:srgbClr val="3B3B3B"/>
                </a:solidFill>
                <a:effectLst/>
                <a:latin typeface="Consolas" panose="020B0609020204030204" pitchFamily="49" charset="0"/>
              </a:rPr>
              <a:t>B. 10:30 in the morning</a:t>
            </a:r>
          </a:p>
          <a:p>
            <a:r>
              <a:rPr lang="en-US" altLang="zh-CN" b="0" dirty="0">
                <a:solidFill>
                  <a:srgbClr val="3B3B3B"/>
                </a:solidFill>
                <a:effectLst/>
                <a:latin typeface="Consolas" panose="020B0609020204030204" pitchFamily="49" charset="0"/>
              </a:rPr>
              <a:t>C. 11:30 in the morning</a:t>
            </a:r>
          </a:p>
          <a:p>
            <a:r>
              <a:rPr lang="en-US" altLang="zh-CN" b="0" dirty="0">
                <a:solidFill>
                  <a:srgbClr val="3B3B3B"/>
                </a:solidFill>
                <a:effectLst/>
                <a:latin typeface="Consolas" panose="020B0609020204030204" pitchFamily="49" charset="0"/>
              </a:rPr>
              <a:t>D. 12:00 noon</a:t>
            </a:r>
          </a:p>
          <a:p>
            <a:r>
              <a:rPr lang="en-US" altLang="zh-CN" b="0" dirty="0">
                <a:solidFill>
                  <a:srgbClr val="3B3B3B"/>
                </a:solidFill>
                <a:effectLst/>
                <a:latin typeface="Consolas" panose="020B0609020204030204" pitchFamily="49" charset="0"/>
              </a:rPr>
              <a:t>E. 1:00 in the afternoon</a:t>
            </a:r>
          </a:p>
          <a:p>
            <a:r>
              <a:rPr lang="en-US" altLang="zh-CN" b="0" dirty="0">
                <a:solidFill>
                  <a:srgbClr val="3B3B3B"/>
                </a:solidFill>
                <a:effectLst/>
                <a:latin typeface="Consolas" panose="020B0609020204030204" pitchFamily="49" charset="0"/>
              </a:rPr>
              <a:t>Answer: BE</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[Super Hard]</a:t>
            </a:r>
          </a:p>
          <a:p>
            <a:r>
              <a:rPr lang="en-US" altLang="zh-CN" b="0" dirty="0">
                <a:solidFill>
                  <a:srgbClr val="3B3B3B"/>
                </a:solidFill>
                <a:effectLst/>
                <a:latin typeface="Consolas" panose="020B0609020204030204" pitchFamily="49" charset="0"/>
              </a:rPr>
              <a:t>50. From the digits 1, 2, 3, 4, 6, 7, 8, 9, 0 choose 4 digits to form a number less than 10000 without repeating any digit. The probability that this number is even and is divisible by 4 is? </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1/3</a:t>
            </a:r>
          </a:p>
          <a:p>
            <a:r>
              <a:rPr lang="en-US" altLang="zh-CN" b="0" dirty="0">
                <a:solidFill>
                  <a:srgbClr val="3B3B3B"/>
                </a:solidFill>
                <a:effectLst/>
                <a:latin typeface="Consolas" panose="020B0609020204030204" pitchFamily="49" charset="0"/>
              </a:rPr>
              <a:t>B. 5/18</a:t>
            </a:r>
          </a:p>
          <a:p>
            <a:r>
              <a:rPr lang="en-US" altLang="zh-CN" b="0" dirty="0">
                <a:solidFill>
                  <a:srgbClr val="3B3B3B"/>
                </a:solidFill>
                <a:effectLst/>
                <a:latin typeface="Consolas" panose="020B0609020204030204" pitchFamily="49" charset="0"/>
              </a:rPr>
              <a:t>C. 4/15</a:t>
            </a:r>
          </a:p>
          <a:p>
            <a:r>
              <a:rPr lang="en-US" altLang="zh-CN" b="0" dirty="0">
                <a:solidFill>
                  <a:srgbClr val="3B3B3B"/>
                </a:solidFill>
                <a:effectLst/>
                <a:latin typeface="Consolas" panose="020B0609020204030204" pitchFamily="49" charset="0"/>
              </a:rPr>
              <a:t>D. 1/4</a:t>
            </a:r>
          </a:p>
          <a:p>
            <a:r>
              <a:rPr lang="en-US" altLang="zh-CN" b="0" dirty="0">
                <a:solidFill>
                  <a:srgbClr val="3B3B3B"/>
                </a:solidFill>
                <a:effectLst/>
                <a:latin typeface="Consolas" panose="020B0609020204030204" pitchFamily="49" charset="0"/>
              </a:rPr>
              <a:t>E. 1/5</a:t>
            </a:r>
          </a:p>
          <a:p>
            <a:r>
              <a:rPr lang="en-US" altLang="zh-CN" b="0" dirty="0">
                <a:solidFill>
                  <a:srgbClr val="3B3B3B"/>
                </a:solidFill>
                <a:effectLst/>
                <a:latin typeface="Consolas" panose="020B0609020204030204" pitchFamily="49" charset="0"/>
              </a:rPr>
              <a:t>Ans: B</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[Super Hard]</a:t>
            </a:r>
          </a:p>
          <a:p>
            <a:r>
              <a:rPr lang="en-US" altLang="zh-CN" b="0" dirty="0">
                <a:solidFill>
                  <a:srgbClr val="3B3B3B"/>
                </a:solidFill>
                <a:effectLst/>
                <a:latin typeface="Consolas" panose="020B0609020204030204" pitchFamily="49" charset="0"/>
              </a:rPr>
              <a:t>51. Consider a 5x5 light-out game, rules: Each cell represents a light, and each light has two states: on and off. The initial state has some lights on and some lights off. Specifically, lights at (1,1), (1,2), (2,2), (2,3), (3,3), (3,4), (4,4), (4,5), (5,5) are initially on. Remember, clicking on any cell can change the state of that cell and its neighboring cells.</a:t>
            </a:r>
          </a:p>
          <a:p>
            <a:r>
              <a:rPr lang="en-US" altLang="zh-CN" b="0" dirty="0">
                <a:solidFill>
                  <a:srgbClr val="3B3B3B"/>
                </a:solidFill>
                <a:effectLst/>
                <a:latin typeface="Consolas" panose="020B0609020204030204" pitchFamily="49" charset="0"/>
              </a:rPr>
              <a:t>Find the strategy with the least number of clicks to turn off all the lights. What is the number of clicks you have to do before turning off all the lights?</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7</a:t>
            </a:r>
          </a:p>
          <a:p>
            <a:r>
              <a:rPr lang="en-US" altLang="zh-CN" b="0" dirty="0">
                <a:solidFill>
                  <a:srgbClr val="3B3B3B"/>
                </a:solidFill>
                <a:effectLst/>
                <a:latin typeface="Consolas" panose="020B0609020204030204" pitchFamily="49" charset="0"/>
              </a:rPr>
              <a:t>B. 9</a:t>
            </a:r>
          </a:p>
          <a:p>
            <a:r>
              <a:rPr lang="en-US" altLang="zh-CN" b="0" dirty="0">
                <a:solidFill>
                  <a:srgbClr val="3B3B3B"/>
                </a:solidFill>
                <a:effectLst/>
                <a:latin typeface="Consolas" panose="020B0609020204030204" pitchFamily="49" charset="0"/>
              </a:rPr>
              <a:t>C. 10</a:t>
            </a:r>
          </a:p>
          <a:p>
            <a:r>
              <a:rPr lang="en-US" altLang="zh-CN" b="0" dirty="0">
                <a:solidFill>
                  <a:srgbClr val="3B3B3B"/>
                </a:solidFill>
                <a:effectLst/>
                <a:latin typeface="Consolas" panose="020B0609020204030204" pitchFamily="49" charset="0"/>
              </a:rPr>
              <a:t>D. 11</a:t>
            </a:r>
          </a:p>
          <a:p>
            <a:r>
              <a:rPr lang="en-US" altLang="zh-CN" b="0" dirty="0">
                <a:solidFill>
                  <a:srgbClr val="3B3B3B"/>
                </a:solidFill>
                <a:effectLst/>
                <a:latin typeface="Consolas" panose="020B0609020204030204" pitchFamily="49" charset="0"/>
              </a:rPr>
              <a:t>E. 13</a:t>
            </a:r>
          </a:p>
          <a:p>
            <a:r>
              <a:rPr lang="en-US" altLang="zh-CN" b="0" dirty="0">
                <a:solidFill>
                  <a:srgbClr val="3B3B3B"/>
                </a:solidFill>
                <a:effectLst/>
                <a:latin typeface="Consolas" panose="020B0609020204030204" pitchFamily="49" charset="0"/>
              </a:rPr>
              <a:t>F. 16</a:t>
            </a:r>
          </a:p>
          <a:p>
            <a:r>
              <a:rPr lang="en-US" altLang="zh-CN" b="0" dirty="0">
                <a:solidFill>
                  <a:srgbClr val="3B3B3B"/>
                </a:solidFill>
                <a:effectLst/>
                <a:latin typeface="Consolas" panose="020B0609020204030204" pitchFamily="49" charset="0"/>
              </a:rPr>
              <a:t>Ans: E</a:t>
            </a:r>
          </a:p>
          <a:p>
            <a:endParaRPr lang="en-US" altLang="zh-CN" b="0" dirty="0">
              <a:solidFill>
                <a:srgbClr val="3B3B3B"/>
              </a:solidFill>
              <a:effectLst/>
              <a:latin typeface="Consolas" panose="020B0609020204030204" pitchFamily="49" charset="0"/>
            </a:endParaRP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[Super Hard]</a:t>
            </a:r>
          </a:p>
          <a:p>
            <a:r>
              <a:rPr lang="en-US" altLang="zh-CN" b="0" dirty="0">
                <a:solidFill>
                  <a:srgbClr val="3B3B3B"/>
                </a:solidFill>
                <a:effectLst/>
                <a:latin typeface="Consolas" panose="020B0609020204030204" pitchFamily="49" charset="0"/>
              </a:rPr>
              <a:t>52. We have a list of digits (1,1,2,2,3,3,4,4,5,5). Permute them into a number N, and N should satisfy: one digit between two 1s, two digits between two 2s, three digits between two 3s, four digits between two 4s, and three digits between two 5s. How many Ns that are satisfied?</a:t>
            </a:r>
          </a:p>
          <a:p>
            <a:endParaRPr lang="en-US" altLang="zh-CN" b="0" dirty="0">
              <a:solidFill>
                <a:srgbClr val="3B3B3B"/>
              </a:solidFill>
              <a:effectLst/>
              <a:latin typeface="Consolas" panose="020B0609020204030204" pitchFamily="49" charset="0"/>
            </a:endParaRPr>
          </a:p>
          <a:p>
            <a:r>
              <a:rPr lang="en-US" altLang="zh-CN" b="0" dirty="0">
                <a:solidFill>
                  <a:srgbClr val="3B3B3B"/>
                </a:solidFill>
                <a:effectLst/>
                <a:latin typeface="Consolas" panose="020B0609020204030204" pitchFamily="49" charset="0"/>
              </a:rPr>
              <a:t>Options:</a:t>
            </a:r>
          </a:p>
          <a:p>
            <a:r>
              <a:rPr lang="en-US" altLang="zh-CN" b="0" dirty="0">
                <a:solidFill>
                  <a:srgbClr val="3B3B3B"/>
                </a:solidFill>
                <a:effectLst/>
                <a:latin typeface="Consolas" panose="020B0609020204030204" pitchFamily="49" charset="0"/>
              </a:rPr>
              <a:t>A. 0</a:t>
            </a:r>
          </a:p>
          <a:p>
            <a:r>
              <a:rPr lang="en-US" altLang="zh-CN" b="0" dirty="0">
                <a:solidFill>
                  <a:srgbClr val="3B3B3B"/>
                </a:solidFill>
                <a:effectLst/>
                <a:latin typeface="Consolas" panose="020B0609020204030204" pitchFamily="49" charset="0"/>
              </a:rPr>
              <a:t>B. 1</a:t>
            </a:r>
          </a:p>
          <a:p>
            <a:r>
              <a:rPr lang="en-US" altLang="zh-CN" b="0" dirty="0">
                <a:solidFill>
                  <a:srgbClr val="3B3B3B"/>
                </a:solidFill>
                <a:effectLst/>
                <a:latin typeface="Consolas" panose="020B0609020204030204" pitchFamily="49" charset="0"/>
              </a:rPr>
              <a:t>C. 2</a:t>
            </a:r>
          </a:p>
          <a:p>
            <a:r>
              <a:rPr lang="en-US" altLang="zh-CN" b="0" dirty="0">
                <a:solidFill>
                  <a:srgbClr val="3B3B3B"/>
                </a:solidFill>
                <a:effectLst/>
                <a:latin typeface="Consolas" panose="020B0609020204030204" pitchFamily="49" charset="0"/>
              </a:rPr>
              <a:t>D. 3</a:t>
            </a:r>
          </a:p>
          <a:p>
            <a:r>
              <a:rPr lang="en-US" altLang="zh-CN" b="0" dirty="0">
                <a:solidFill>
                  <a:srgbClr val="3B3B3B"/>
                </a:solidFill>
                <a:effectLst/>
                <a:latin typeface="Consolas" panose="020B0609020204030204" pitchFamily="49" charset="0"/>
              </a:rPr>
              <a:t>E. 4</a:t>
            </a:r>
          </a:p>
          <a:p>
            <a:r>
              <a:rPr lang="en-US" altLang="zh-CN" b="0" dirty="0">
                <a:solidFill>
                  <a:srgbClr val="3B3B3B"/>
                </a:solidFill>
                <a:effectLst/>
                <a:latin typeface="Consolas" panose="020B0609020204030204" pitchFamily="49" charset="0"/>
              </a:rPr>
              <a:t>Ans: A</a:t>
            </a:r>
          </a:p>
          <a:p>
            <a:endParaRPr lang="en-US" b="0" dirty="0">
              <a:solidFill>
                <a:srgbClr val="3B3B3B"/>
              </a:solidFill>
              <a:effectLst/>
              <a:latin typeface="Consolas" panose="020B0609020204030204" pitchFamily="49" charset="0"/>
            </a:endParaRPr>
          </a:p>
        </p:txBody>
      </p:sp>
    </p:spTree>
    <p:extLst>
      <p:ext uri="{BB962C8B-B14F-4D97-AF65-F5344CB8AC3E}">
        <p14:creationId xmlns:p14="http://schemas.microsoft.com/office/powerpoint/2010/main" val="241386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4073B-62F0-4C0E-DEE4-12AB6B911390}"/>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4CABA8E5-C2D0-9CBF-9125-A2C02962A462}"/>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pic>
        <p:nvPicPr>
          <p:cNvPr id="4" name="Picture 3">
            <a:extLst>
              <a:ext uri="{FF2B5EF4-FFF2-40B4-BE49-F238E27FC236}">
                <a16:creationId xmlns:a16="http://schemas.microsoft.com/office/drawing/2014/main" id="{99944649-10B4-F901-1FAD-08E82A16E1A1}"/>
              </a:ext>
            </a:extLst>
          </p:cNvPr>
          <p:cNvPicPr>
            <a:picLocks noChangeAspect="1"/>
          </p:cNvPicPr>
          <p:nvPr/>
        </p:nvPicPr>
        <p:blipFill>
          <a:blip r:embed="rId2"/>
          <a:stretch>
            <a:fillRect/>
          </a:stretch>
        </p:blipFill>
        <p:spPr>
          <a:xfrm>
            <a:off x="448269" y="460891"/>
            <a:ext cx="11732921" cy="5517123"/>
          </a:xfrm>
          <a:prstGeom prst="rect">
            <a:avLst/>
          </a:prstGeom>
        </p:spPr>
      </p:pic>
      <p:sp>
        <p:nvSpPr>
          <p:cNvPr id="5" name="Rectangle 4">
            <a:extLst>
              <a:ext uri="{FF2B5EF4-FFF2-40B4-BE49-F238E27FC236}">
                <a16:creationId xmlns:a16="http://schemas.microsoft.com/office/drawing/2014/main" id="{1F0AA3F3-BC08-6558-533E-E0954B3C7B52}"/>
              </a:ext>
            </a:extLst>
          </p:cNvPr>
          <p:cNvSpPr/>
          <p:nvPr/>
        </p:nvSpPr>
        <p:spPr>
          <a:xfrm>
            <a:off x="709763" y="3075490"/>
            <a:ext cx="10772500" cy="923330"/>
          </a:xfrm>
          <a:prstGeom prst="rect">
            <a:avLst/>
          </a:prstGeom>
          <a:noFill/>
        </p:spPr>
        <p:txBody>
          <a:bodyPr wrap="none" lIns="91440" tIns="45720" rIns="91440" bIns="45720">
            <a:spAutoFit/>
          </a:bodyPr>
          <a:lstStyle/>
          <a:p>
            <a:pPr algn="ctr"/>
            <a:r>
              <a:rPr lang="zh-CN" altLang="en-US" sz="5400" b="1" cap="none" spc="0" dirty="0">
                <a:ln w="6600">
                  <a:solidFill>
                    <a:schemeClr val="accent2"/>
                  </a:solidFill>
                  <a:prstDash val="solid"/>
                </a:ln>
                <a:solidFill>
                  <a:srgbClr val="FFFFFF"/>
                </a:solidFill>
                <a:effectLst>
                  <a:outerShdw dist="38100" dir="2700000" algn="tl" rotWithShape="0">
                    <a:schemeClr val="accent2"/>
                  </a:outerShdw>
                </a:effectLst>
              </a:rPr>
              <a:t>欢迎</a:t>
            </a:r>
            <a:r>
              <a:rPr lang="en-US" altLang="zh-CN" sz="5400" b="1" cap="none" spc="0" dirty="0" err="1">
                <a:ln w="6600">
                  <a:solidFill>
                    <a:schemeClr val="accent2"/>
                  </a:solidFill>
                  <a:prstDash val="solid"/>
                </a:ln>
                <a:solidFill>
                  <a:srgbClr val="FFFFFF"/>
                </a:solidFill>
                <a:effectLst>
                  <a:outerShdw dist="38100" dir="2700000" algn="tl" rotWithShape="0">
                    <a:schemeClr val="accent2"/>
                  </a:outerShdw>
                </a:effectLst>
              </a:rPr>
              <a:t>DeepSeek</a:t>
            </a:r>
            <a:r>
              <a:rPr lang="zh-CN" altLang="en-US" sz="5400" b="1" cap="none" spc="0" dirty="0">
                <a:ln w="6600">
                  <a:solidFill>
                    <a:schemeClr val="accent2"/>
                  </a:solidFill>
                  <a:prstDash val="solid"/>
                </a:ln>
                <a:solidFill>
                  <a:srgbClr val="FFFFFF"/>
                </a:solidFill>
                <a:effectLst>
                  <a:outerShdw dist="38100" dir="2700000" algn="tl" rotWithShape="0">
                    <a:schemeClr val="accent2"/>
                  </a:outerShdw>
                </a:effectLst>
              </a:rPr>
              <a:t>干翻</a:t>
            </a:r>
            <a:r>
              <a:rPr lang="en-US" altLang="zh-CN" sz="5400" b="1" cap="none" spc="0" dirty="0">
                <a:ln w="6600">
                  <a:solidFill>
                    <a:schemeClr val="accent2"/>
                  </a:solidFill>
                  <a:prstDash val="solid"/>
                </a:ln>
                <a:solidFill>
                  <a:srgbClr val="FFFFFF"/>
                </a:solidFill>
                <a:effectLst>
                  <a:outerShdw dist="38100" dir="2700000" algn="tl" rotWithShape="0">
                    <a:schemeClr val="accent2"/>
                  </a:outerShdw>
                </a:effectLst>
              </a:rPr>
              <a:t>OpenAI</a:t>
            </a:r>
            <a:r>
              <a:rPr lang="zh-CN" altLang="en-US" sz="5400" b="1" cap="none" spc="0" dirty="0">
                <a:ln w="6600">
                  <a:solidFill>
                    <a:schemeClr val="accent2"/>
                  </a:solidFill>
                  <a:prstDash val="solid"/>
                </a:ln>
                <a:solidFill>
                  <a:srgbClr val="FFFFFF"/>
                </a:solidFill>
                <a:effectLst>
                  <a:outerShdw dist="38100" dir="2700000" algn="tl" rotWithShape="0">
                    <a:schemeClr val="accent2"/>
                  </a:outerShdw>
                </a:effectLst>
              </a:rPr>
              <a:t>垄断妄想</a:t>
            </a:r>
            <a:endParaRPr lang="en-US" sz="54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Tree>
    <p:extLst>
      <p:ext uri="{BB962C8B-B14F-4D97-AF65-F5344CB8AC3E}">
        <p14:creationId xmlns:p14="http://schemas.microsoft.com/office/powerpoint/2010/main" val="2844740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E9ED0-9180-2759-4AD5-DA8BAB8A736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90FA63E-30E8-BF99-5D55-22AA7650A80D}"/>
              </a:ext>
            </a:extLst>
          </p:cNvPr>
          <p:cNvSpPr/>
          <p:nvPr/>
        </p:nvSpPr>
        <p:spPr>
          <a:xfrm>
            <a:off x="1125228" y="534122"/>
            <a:ext cx="3890809" cy="1200329"/>
          </a:xfrm>
          <a:prstGeom prst="rect">
            <a:avLst/>
          </a:prstGeom>
          <a:noFill/>
        </p:spPr>
        <p:txBody>
          <a:bodyPr wrap="none" lIns="91440" tIns="45720" rIns="91440" bIns="45720">
            <a:spAutoFit/>
          </a:bodyPr>
          <a:lstStyle/>
          <a:p>
            <a:r>
              <a:rPr lang="zh-CN" altLang="en-US"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先说结论</a:t>
            </a:r>
            <a:endParaRPr lang="en-US"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sp>
        <p:nvSpPr>
          <p:cNvPr id="3" name="Rectangle 2">
            <a:extLst>
              <a:ext uri="{FF2B5EF4-FFF2-40B4-BE49-F238E27FC236}">
                <a16:creationId xmlns:a16="http://schemas.microsoft.com/office/drawing/2014/main" id="{9E7728CC-1E17-7DB2-E6F9-A953CD177765}"/>
              </a:ext>
            </a:extLst>
          </p:cNvPr>
          <p:cNvSpPr/>
          <p:nvPr/>
        </p:nvSpPr>
        <p:spPr>
          <a:xfrm>
            <a:off x="1125228" y="1922673"/>
            <a:ext cx="10729219" cy="5016758"/>
          </a:xfrm>
          <a:prstGeom prst="rect">
            <a:avLst/>
          </a:prstGeom>
          <a:noFill/>
        </p:spPr>
        <p:txBody>
          <a:bodyPr wrap="none" lIns="91440" tIns="45720" rIns="91440" bIns="45720">
            <a:spAutoFit/>
          </a:bodyPr>
          <a:lstStyle/>
          <a:p>
            <a:r>
              <a:rPr lang="en-US" altLang="zh-CN" sz="4000" b="1" dirty="0">
                <a:ln w="0"/>
                <a:solidFill>
                  <a:schemeClr val="accent1"/>
                </a:solidFill>
                <a:effectLst>
                  <a:outerShdw blurRad="38100" dist="25400" dir="5400000" algn="ctr" rotWithShape="0">
                    <a:srgbClr val="6E747A">
                      <a:alpha val="43000"/>
                    </a:srgbClr>
                  </a:outerShdw>
                </a:effectLst>
              </a:rPr>
              <a:t>· </a:t>
            </a:r>
            <a:r>
              <a:rPr lang="en-US" sz="4000" b="1" dirty="0" err="1">
                <a:ln w="0"/>
                <a:solidFill>
                  <a:schemeClr val="accent1"/>
                </a:solidFill>
                <a:effectLst>
                  <a:outerShdw blurRad="38100" dist="25400" dir="5400000" algn="ctr" rotWithShape="0">
                    <a:srgbClr val="6E747A">
                      <a:alpha val="43000"/>
                    </a:srgbClr>
                  </a:outerShdw>
                </a:effectLst>
              </a:rPr>
              <a:t>D</a:t>
            </a:r>
            <a:r>
              <a:rPr lang="en-US" altLang="zh-CN" sz="4000" b="1" dirty="0" err="1">
                <a:ln w="0"/>
                <a:solidFill>
                  <a:schemeClr val="accent1"/>
                </a:solidFill>
                <a:effectLst>
                  <a:outerShdw blurRad="38100" dist="25400" dir="5400000" algn="ctr" rotWithShape="0">
                    <a:srgbClr val="6E747A">
                      <a:alpha val="43000"/>
                    </a:srgbClr>
                  </a:outerShdw>
                </a:effectLst>
              </a:rPr>
              <a:t>eepSeek</a:t>
            </a:r>
            <a:r>
              <a:rPr lang="en-US" altLang="zh-CN" sz="4000" b="1" dirty="0">
                <a:ln w="0"/>
                <a:solidFill>
                  <a:schemeClr val="accent1"/>
                </a:solidFill>
                <a:effectLst>
                  <a:outerShdw blurRad="38100" dist="25400" dir="5400000" algn="ctr" rotWithShape="0">
                    <a:srgbClr val="6E747A">
                      <a:alpha val="43000"/>
                    </a:srgbClr>
                  </a:outerShdw>
                </a:effectLst>
              </a:rPr>
              <a:t> V3</a:t>
            </a:r>
            <a:r>
              <a:rPr lang="zh-CN" altLang="en-US" sz="4000" b="1" dirty="0">
                <a:ln w="0"/>
                <a:solidFill>
                  <a:schemeClr val="accent1"/>
                </a:solidFill>
                <a:effectLst>
                  <a:outerShdw blurRad="38100" dist="25400" dir="5400000" algn="ctr" rotWithShape="0">
                    <a:srgbClr val="6E747A">
                      <a:alpha val="43000"/>
                    </a:srgbClr>
                  </a:outerShdw>
                </a:effectLst>
              </a:rPr>
              <a:t>更新了新的版本</a:t>
            </a:r>
            <a:r>
              <a:rPr lang="en-US" altLang="zh-CN" sz="4000" b="1" dirty="0">
                <a:ln w="0"/>
                <a:solidFill>
                  <a:schemeClr val="accent1"/>
                </a:solidFill>
                <a:effectLst>
                  <a:outerShdw blurRad="38100" dist="25400" dir="5400000" algn="ctr" rotWithShape="0">
                    <a:srgbClr val="6E747A">
                      <a:alpha val="43000"/>
                    </a:srgbClr>
                  </a:outerShdw>
                </a:effectLst>
              </a:rPr>
              <a:t>0324</a:t>
            </a:r>
            <a:r>
              <a:rPr lang="zh-CN" altLang="en-US" sz="4000" b="1" dirty="0">
                <a:ln w="0"/>
                <a:solidFill>
                  <a:schemeClr val="accent1"/>
                </a:solidFill>
                <a:effectLst>
                  <a:outerShdw blurRad="38100" dist="25400" dir="5400000" algn="ctr" rotWithShape="0">
                    <a:srgbClr val="6E747A">
                      <a:alpha val="43000"/>
                    </a:srgbClr>
                  </a:outerShdw>
                </a:effectLst>
              </a:rPr>
              <a:t>，</a:t>
            </a:r>
            <a:r>
              <a:rPr lang="zh-CN" altLang="en-US" sz="4000" b="1" dirty="0">
                <a:ln w="0"/>
                <a:solidFill>
                  <a:srgbClr val="7030A0"/>
                </a:solidFill>
                <a:effectLst>
                  <a:outerShdw blurRad="38100" dist="25400" dir="5400000" algn="ctr" rotWithShape="0">
                    <a:srgbClr val="6E747A">
                      <a:alpha val="43000"/>
                    </a:srgbClr>
                  </a:outerShdw>
                </a:effectLst>
              </a:rPr>
              <a:t>通过训练</a:t>
            </a:r>
            <a:endParaRPr lang="en-US" altLang="zh-CN" sz="4000" b="1" dirty="0">
              <a:ln w="0"/>
              <a:solidFill>
                <a:srgbClr val="7030A0"/>
              </a:solidFill>
              <a:effectLst>
                <a:outerShdw blurRad="38100" dist="25400" dir="5400000" algn="ctr" rotWithShape="0">
                  <a:srgbClr val="6E747A">
                    <a:alpha val="43000"/>
                  </a:srgbClr>
                </a:outerShdw>
              </a:effectLst>
            </a:endParaRPr>
          </a:p>
          <a:p>
            <a:r>
              <a:rPr lang="en-US" altLang="zh-CN" sz="4000" b="1" dirty="0">
                <a:ln w="0"/>
                <a:solidFill>
                  <a:srgbClr val="7030A0"/>
                </a:solidFill>
                <a:effectLst>
                  <a:outerShdw blurRad="38100" dist="25400" dir="5400000" algn="ctr" rotWithShape="0">
                    <a:srgbClr val="6E747A">
                      <a:alpha val="43000"/>
                    </a:srgbClr>
                  </a:outerShdw>
                </a:effectLst>
              </a:rPr>
              <a:t>  </a:t>
            </a:r>
            <a:r>
              <a:rPr lang="zh-CN" altLang="en-US" sz="4000" b="1" dirty="0">
                <a:ln w="0"/>
                <a:solidFill>
                  <a:srgbClr val="7030A0"/>
                </a:solidFill>
                <a:effectLst>
                  <a:outerShdw blurRad="38100" dist="25400" dir="5400000" algn="ctr" rotWithShape="0">
                    <a:srgbClr val="6E747A">
                      <a:alpha val="43000"/>
                    </a:srgbClr>
                  </a:outerShdw>
                </a:effectLst>
              </a:rPr>
              <a:t>了</a:t>
            </a:r>
            <a:r>
              <a:rPr lang="en-US" altLang="zh-CN" sz="4000" b="1" dirty="0">
                <a:ln w="0"/>
                <a:solidFill>
                  <a:srgbClr val="7030A0"/>
                </a:solidFill>
                <a:effectLst>
                  <a:outerShdw blurRad="38100" dist="25400" dir="5400000" algn="ctr" rotWithShape="0">
                    <a:srgbClr val="6E747A">
                      <a:alpha val="43000"/>
                    </a:srgbClr>
                  </a:outerShdw>
                </a:effectLst>
              </a:rPr>
              <a:t>R1</a:t>
            </a:r>
            <a:r>
              <a:rPr lang="zh-CN" altLang="en-US" sz="4000" b="1" dirty="0">
                <a:ln w="0"/>
                <a:solidFill>
                  <a:srgbClr val="7030A0"/>
                </a:solidFill>
                <a:effectLst>
                  <a:outerShdw blurRad="38100" dist="25400" dir="5400000" algn="ctr" rotWithShape="0">
                    <a:srgbClr val="6E747A">
                      <a:alpha val="43000"/>
                    </a:srgbClr>
                  </a:outerShdw>
                </a:effectLst>
              </a:rPr>
              <a:t>生成的推理链内容显著提高了推理能力</a:t>
            </a:r>
            <a:endParaRPr lang="en-US" altLang="zh-CN" sz="4000" b="1" dirty="0">
              <a:ln w="0"/>
              <a:solidFill>
                <a:srgbClr val="7030A0"/>
              </a:solidFill>
              <a:effectLst>
                <a:outerShdw blurRad="38100" dist="25400" dir="5400000" algn="ctr" rotWithShape="0">
                  <a:srgbClr val="6E747A">
                    <a:alpha val="43000"/>
                  </a:srgbClr>
                </a:outerShdw>
              </a:effectLst>
            </a:endParaRPr>
          </a:p>
          <a:p>
            <a:r>
              <a:rPr lang="en-US" altLang="zh-CN" sz="4000" b="1" dirty="0">
                <a:ln w="0"/>
                <a:solidFill>
                  <a:schemeClr val="accent1"/>
                </a:solidFill>
                <a:effectLst>
                  <a:outerShdw blurRad="38100" dist="25400" dir="5400000" algn="ctr" rotWithShape="0">
                    <a:srgbClr val="6E747A">
                      <a:alpha val="43000"/>
                    </a:srgbClr>
                  </a:outerShdw>
                </a:effectLst>
              </a:rPr>
              <a:t>· </a:t>
            </a:r>
            <a:r>
              <a:rPr lang="zh-CN" altLang="en-US" sz="4000" b="1" dirty="0">
                <a:ln w="0"/>
                <a:solidFill>
                  <a:srgbClr val="FF0000"/>
                </a:solidFill>
                <a:effectLst>
                  <a:outerShdw blurRad="38100" dist="25400" dir="5400000" algn="ctr" rotWithShape="0">
                    <a:srgbClr val="6E747A">
                      <a:alpha val="43000"/>
                    </a:srgbClr>
                  </a:outerShdw>
                </a:effectLst>
              </a:rPr>
              <a:t>模型架构完全不变</a:t>
            </a:r>
            <a:r>
              <a:rPr lang="zh-CN" altLang="en-US" sz="4000" b="1" dirty="0">
                <a:ln w="0"/>
                <a:solidFill>
                  <a:schemeClr val="accent1"/>
                </a:solidFill>
                <a:effectLst>
                  <a:outerShdw blurRad="38100" dist="25400" dir="5400000" algn="ctr" rotWithShape="0">
                    <a:srgbClr val="6E747A">
                      <a:alpha val="43000"/>
                    </a:srgbClr>
                  </a:outerShdw>
                </a:effectLst>
              </a:rPr>
              <a:t>，在嵌入上略微修改了架构</a:t>
            </a:r>
            <a:endParaRPr lang="en-US" altLang="zh-CN" sz="4000" b="1" dirty="0">
              <a:ln w="0"/>
              <a:solidFill>
                <a:schemeClr val="accent1"/>
              </a:solidFill>
              <a:effectLst>
                <a:outerShdw blurRad="38100" dist="25400" dir="5400000" algn="ctr" rotWithShape="0">
                  <a:srgbClr val="6E747A">
                    <a:alpha val="43000"/>
                  </a:srgbClr>
                </a:outerShdw>
              </a:effectLst>
            </a:endParaRPr>
          </a:p>
          <a:p>
            <a:r>
              <a:rPr lang="en-US" altLang="zh-CN" sz="4000" b="1" dirty="0">
                <a:ln w="0"/>
                <a:solidFill>
                  <a:schemeClr val="accent1"/>
                </a:solidFill>
                <a:effectLst>
                  <a:outerShdw blurRad="38100" dist="25400" dir="5400000" algn="ctr" rotWithShape="0">
                    <a:srgbClr val="6E747A">
                      <a:alpha val="43000"/>
                    </a:srgbClr>
                  </a:outerShdw>
                </a:effectLst>
              </a:rPr>
              <a:t>· </a:t>
            </a:r>
            <a:r>
              <a:rPr lang="zh-CN" altLang="en-US" sz="4000" b="1" dirty="0">
                <a:ln w="0"/>
                <a:solidFill>
                  <a:srgbClr val="FF0000"/>
                </a:solidFill>
                <a:effectLst>
                  <a:outerShdw blurRad="38100" dist="25400" dir="5400000" algn="ctr" rotWithShape="0">
                    <a:srgbClr val="6E747A">
                      <a:alpha val="43000"/>
                    </a:srgbClr>
                  </a:outerShdw>
                </a:effectLst>
              </a:rPr>
              <a:t>数学和逻辑推理能力</a:t>
            </a:r>
            <a:r>
              <a:rPr lang="zh-CN" altLang="en-US" sz="4000" b="1" dirty="0">
                <a:ln w="0"/>
                <a:solidFill>
                  <a:schemeClr val="accent1"/>
                </a:solidFill>
                <a:effectLst>
                  <a:outerShdw blurRad="38100" dist="25400" dir="5400000" algn="ctr" rotWithShape="0">
                    <a:srgbClr val="6E747A">
                      <a:alpha val="43000"/>
                    </a:srgbClr>
                  </a:outerShdw>
                </a:effectLst>
              </a:rPr>
              <a:t>逼近</a:t>
            </a:r>
            <a:r>
              <a:rPr lang="en-US" altLang="zh-CN" sz="4000" b="1" dirty="0">
                <a:ln w="0"/>
                <a:solidFill>
                  <a:schemeClr val="accent1"/>
                </a:solidFill>
                <a:effectLst>
                  <a:outerShdw blurRad="38100" dist="25400" dir="5400000" algn="ctr" rotWithShape="0">
                    <a:srgbClr val="6E747A">
                      <a:alpha val="43000"/>
                    </a:srgbClr>
                  </a:outerShdw>
                </a:effectLst>
              </a:rPr>
              <a:t>R1</a:t>
            </a:r>
            <a:r>
              <a:rPr lang="zh-CN" altLang="en-US" sz="4000" b="1" dirty="0">
                <a:ln w="0"/>
                <a:solidFill>
                  <a:schemeClr val="accent1"/>
                </a:solidFill>
                <a:effectLst>
                  <a:outerShdw blurRad="38100" dist="25400" dir="5400000" algn="ctr" rotWithShape="0">
                    <a:srgbClr val="6E747A">
                      <a:alpha val="43000"/>
                    </a:srgbClr>
                  </a:outerShdw>
                </a:effectLst>
              </a:rPr>
              <a:t>水平，但代价是</a:t>
            </a:r>
            <a:endParaRPr lang="en-US" altLang="zh-CN" sz="4000" b="1" dirty="0">
              <a:ln w="0"/>
              <a:solidFill>
                <a:schemeClr val="accent1"/>
              </a:solidFill>
              <a:effectLst>
                <a:outerShdw blurRad="38100" dist="25400" dir="5400000" algn="ctr" rotWithShape="0">
                  <a:srgbClr val="6E747A">
                    <a:alpha val="43000"/>
                  </a:srgbClr>
                </a:outerShdw>
              </a:effectLst>
            </a:endParaRPr>
          </a:p>
          <a:p>
            <a:r>
              <a:rPr lang="en-US" altLang="zh-CN" sz="4000" b="1" dirty="0">
                <a:ln w="0"/>
                <a:solidFill>
                  <a:schemeClr val="accent1"/>
                </a:solidFill>
                <a:effectLst>
                  <a:outerShdw blurRad="38100" dist="25400" dir="5400000" algn="ctr" rotWithShape="0">
                    <a:srgbClr val="6E747A">
                      <a:alpha val="43000"/>
                    </a:srgbClr>
                  </a:outerShdw>
                </a:effectLst>
              </a:rPr>
              <a:t>  </a:t>
            </a:r>
            <a:r>
              <a:rPr lang="zh-CN" altLang="en-US" sz="4000" b="1" dirty="0">
                <a:ln w="0"/>
                <a:solidFill>
                  <a:schemeClr val="accent1"/>
                </a:solidFill>
                <a:effectLst>
                  <a:outerShdw blurRad="38100" dist="25400" dir="5400000" algn="ctr" rotWithShape="0">
                    <a:srgbClr val="6E747A">
                      <a:alpha val="43000"/>
                    </a:srgbClr>
                  </a:outerShdw>
                </a:effectLst>
              </a:rPr>
              <a:t>冗长的推理链变为了直接的</a:t>
            </a:r>
            <a:r>
              <a:rPr lang="en-US" altLang="zh-CN" sz="4000" b="1" dirty="0">
                <a:ln w="0"/>
                <a:solidFill>
                  <a:schemeClr val="accent1"/>
                </a:solidFill>
                <a:effectLst>
                  <a:outerShdw blurRad="38100" dist="25400" dir="5400000" algn="ctr" rotWithShape="0">
                    <a:srgbClr val="6E747A">
                      <a:alpha val="43000"/>
                    </a:srgbClr>
                  </a:outerShdw>
                </a:effectLst>
              </a:rPr>
              <a:t>output(</a:t>
            </a:r>
            <a:r>
              <a:rPr lang="zh-CN" altLang="en-US" sz="4000" b="1" dirty="0">
                <a:ln w="0"/>
                <a:solidFill>
                  <a:schemeClr val="accent1"/>
                </a:solidFill>
                <a:effectLst>
                  <a:outerShdw blurRad="38100" dist="25400" dir="5400000" algn="ctr" rotWithShape="0">
                    <a:srgbClr val="6E747A">
                      <a:alpha val="43000"/>
                    </a:srgbClr>
                  </a:outerShdw>
                </a:effectLst>
              </a:rPr>
              <a:t>但便宜了</a:t>
            </a:r>
            <a:r>
              <a:rPr lang="en-US" altLang="zh-CN" sz="4000" b="1" dirty="0">
                <a:ln w="0"/>
                <a:solidFill>
                  <a:schemeClr val="accent1"/>
                </a:solidFill>
                <a:effectLst>
                  <a:outerShdw blurRad="38100" dist="25400" dir="5400000" algn="ctr" rotWithShape="0">
                    <a:srgbClr val="6E747A">
                      <a:alpha val="43000"/>
                    </a:srgbClr>
                  </a:outerShdw>
                </a:effectLst>
              </a:rPr>
              <a:t>)</a:t>
            </a:r>
          </a:p>
          <a:p>
            <a:r>
              <a:rPr lang="en-US" altLang="zh-CN" sz="4000" b="1" dirty="0">
                <a:ln w="0"/>
                <a:solidFill>
                  <a:schemeClr val="accent1"/>
                </a:solidFill>
                <a:effectLst>
                  <a:outerShdw blurRad="38100" dist="25400" dir="5400000" algn="ctr" rotWithShape="0">
                    <a:srgbClr val="6E747A">
                      <a:alpha val="43000"/>
                    </a:srgbClr>
                  </a:outerShdw>
                </a:effectLst>
              </a:rPr>
              <a:t>· </a:t>
            </a:r>
            <a:r>
              <a:rPr lang="zh-CN" altLang="en-US" sz="4000" b="1" dirty="0">
                <a:ln w="0"/>
                <a:solidFill>
                  <a:srgbClr val="FF0000"/>
                </a:solidFill>
                <a:effectLst>
                  <a:outerShdw blurRad="38100" dist="25400" dir="5400000" algn="ctr" rotWithShape="0">
                    <a:srgbClr val="6E747A">
                      <a:alpha val="43000"/>
                    </a:srgbClr>
                  </a:outerShdw>
                </a:effectLst>
              </a:rPr>
              <a:t>并未衰减其他输出能力，</a:t>
            </a:r>
            <a:r>
              <a:rPr lang="en-US" altLang="zh-CN" sz="4000" b="1" dirty="0">
                <a:ln w="0"/>
                <a:solidFill>
                  <a:srgbClr val="FF0000"/>
                </a:solidFill>
                <a:effectLst>
                  <a:outerShdw blurRad="38100" dist="25400" dir="5400000" algn="ctr" rotWithShape="0">
                    <a:srgbClr val="6E747A">
                      <a:alpha val="43000"/>
                    </a:srgbClr>
                  </a:outerShdw>
                </a:effectLst>
              </a:rPr>
              <a:t>Agent</a:t>
            </a:r>
            <a:r>
              <a:rPr lang="zh-CN" altLang="en-US" sz="4000" b="1" dirty="0">
                <a:ln w="0"/>
                <a:solidFill>
                  <a:srgbClr val="FF0000"/>
                </a:solidFill>
                <a:effectLst>
                  <a:outerShdw blurRad="38100" dist="25400" dir="5400000" algn="ctr" rotWithShape="0">
                    <a:srgbClr val="6E747A">
                      <a:alpha val="43000"/>
                    </a:srgbClr>
                  </a:outerShdw>
                </a:effectLst>
              </a:rPr>
              <a:t>能力大幅提升</a:t>
            </a:r>
            <a:endParaRPr lang="en-US" altLang="zh-CN" sz="4000" b="1" dirty="0">
              <a:ln w="0"/>
              <a:solidFill>
                <a:schemeClr val="accent1"/>
              </a:solidFill>
              <a:effectLst>
                <a:outerShdw blurRad="38100" dist="25400" dir="5400000" algn="ctr" rotWithShape="0">
                  <a:srgbClr val="6E747A">
                    <a:alpha val="43000"/>
                  </a:srgbClr>
                </a:outerShdw>
              </a:effectLst>
            </a:endParaRPr>
          </a:p>
          <a:p>
            <a:r>
              <a:rPr lang="en-US" altLang="zh-CN" sz="4000" b="1" dirty="0">
                <a:ln w="0"/>
                <a:solidFill>
                  <a:schemeClr val="accent1"/>
                </a:solidFill>
                <a:effectLst>
                  <a:outerShdw blurRad="38100" dist="25400" dir="5400000" algn="ctr" rotWithShape="0">
                    <a:srgbClr val="6E747A">
                      <a:alpha val="43000"/>
                    </a:srgbClr>
                  </a:outerShdw>
                </a:effectLst>
              </a:rPr>
              <a:t>  </a:t>
            </a:r>
            <a:r>
              <a:rPr lang="zh-CN" altLang="en-US" sz="4000" b="1" dirty="0">
                <a:ln w="0"/>
                <a:solidFill>
                  <a:schemeClr val="accent1"/>
                </a:solidFill>
                <a:effectLst>
                  <a:outerShdw blurRad="38100" dist="25400" dir="5400000" algn="ctr" rotWithShape="0">
                    <a:srgbClr val="6E747A">
                      <a:alpha val="43000"/>
                    </a:srgbClr>
                  </a:outerShdw>
                </a:effectLst>
              </a:rPr>
              <a:t>这主要是因为</a:t>
            </a:r>
            <a:r>
              <a:rPr lang="en-US" altLang="zh-CN" sz="4000" b="1" dirty="0">
                <a:ln w="0"/>
                <a:solidFill>
                  <a:schemeClr val="accent1"/>
                </a:solidFill>
                <a:effectLst>
                  <a:outerShdw blurRad="38100" dist="25400" dir="5400000" algn="ctr" rotWithShape="0">
                    <a:srgbClr val="6E747A">
                      <a:alpha val="43000"/>
                    </a:srgbClr>
                  </a:outerShdw>
                </a:effectLst>
              </a:rPr>
              <a:t>V3</a:t>
            </a:r>
            <a:r>
              <a:rPr lang="zh-CN" altLang="en-US" sz="4000" b="1" dirty="0">
                <a:ln w="0"/>
                <a:solidFill>
                  <a:schemeClr val="accent1"/>
                </a:solidFill>
                <a:effectLst>
                  <a:outerShdw blurRad="38100" dist="25400" dir="5400000" algn="ctr" rotWithShape="0">
                    <a:srgbClr val="6E747A">
                      <a:alpha val="43000"/>
                    </a:srgbClr>
                  </a:outerShdw>
                </a:effectLst>
              </a:rPr>
              <a:t>采用了</a:t>
            </a:r>
            <a:r>
              <a:rPr lang="en-US" altLang="zh-CN" sz="4000" b="1" dirty="0" err="1">
                <a:ln w="0"/>
                <a:solidFill>
                  <a:schemeClr val="accent1"/>
                </a:solidFill>
                <a:effectLst>
                  <a:outerShdw blurRad="38100" dist="25400" dir="5400000" algn="ctr" rotWithShape="0">
                    <a:srgbClr val="6E747A">
                      <a:alpha val="43000"/>
                    </a:srgbClr>
                  </a:outerShdw>
                </a:effectLst>
              </a:rPr>
              <a:t>MoE</a:t>
            </a:r>
            <a:r>
              <a:rPr lang="zh-CN" altLang="en-US" sz="4000" b="1" dirty="0">
                <a:ln w="0"/>
                <a:solidFill>
                  <a:schemeClr val="accent1"/>
                </a:solidFill>
                <a:effectLst>
                  <a:outerShdw blurRad="38100" dist="25400" dir="5400000" algn="ctr" rotWithShape="0">
                    <a:srgbClr val="6E747A">
                      <a:alpha val="43000"/>
                    </a:srgbClr>
                  </a:outerShdw>
                </a:effectLst>
              </a:rPr>
              <a:t>多专家的架构</a:t>
            </a:r>
            <a:endParaRPr lang="en-US" altLang="zh-CN" sz="4000" b="1" dirty="0">
              <a:ln w="0"/>
              <a:solidFill>
                <a:schemeClr val="accent1"/>
              </a:solidFill>
              <a:effectLst>
                <a:outerShdw blurRad="38100" dist="25400" dir="5400000" algn="ctr" rotWithShape="0">
                  <a:srgbClr val="6E747A">
                    <a:alpha val="43000"/>
                  </a:srgbClr>
                </a:outerShdw>
              </a:effectLst>
            </a:endParaRPr>
          </a:p>
          <a:p>
            <a:endParaRPr lang="en-US" sz="4000" b="1" dirty="0">
              <a:ln w="0"/>
              <a:solidFill>
                <a:srgbClr val="00B050"/>
              </a:solidFill>
              <a:effectLst>
                <a:outerShdw blurRad="38100" dist="25400" dir="5400000" algn="ctr" rotWithShape="0">
                  <a:srgbClr val="6E747A">
                    <a:alpha val="43000"/>
                  </a:srgbClr>
                </a:outerShdw>
              </a:effectLst>
            </a:endParaRPr>
          </a:p>
        </p:txBody>
      </p:sp>
      <p:sp>
        <p:nvSpPr>
          <p:cNvPr id="4" name="Rectangle 3">
            <a:extLst>
              <a:ext uri="{FF2B5EF4-FFF2-40B4-BE49-F238E27FC236}">
                <a16:creationId xmlns:a16="http://schemas.microsoft.com/office/drawing/2014/main" id="{D04B2ABD-F72C-3540-B1BB-EDADE46BEB46}"/>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809829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4B2D4-398E-2C92-B0F9-12A5400571C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628556C-C069-6AD5-F19F-9A50E7A19FB0}"/>
              </a:ext>
            </a:extLst>
          </p:cNvPr>
          <p:cNvSpPr/>
          <p:nvPr/>
        </p:nvSpPr>
        <p:spPr>
          <a:xfrm>
            <a:off x="1131645" y="534122"/>
            <a:ext cx="3877985" cy="1200329"/>
          </a:xfrm>
          <a:prstGeom prst="rect">
            <a:avLst/>
          </a:prstGeom>
          <a:noFill/>
        </p:spPr>
        <p:txBody>
          <a:bodyPr wrap="none" lIns="91440" tIns="45720" rIns="91440" bIns="45720">
            <a:spAutoFit/>
          </a:bodyPr>
          <a:lstStyle/>
          <a:p>
            <a:r>
              <a:rPr lang="zh-CN" altLang="en-US"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内容导视</a:t>
            </a:r>
            <a:endParaRPr lang="en-US"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sp>
        <p:nvSpPr>
          <p:cNvPr id="3" name="Rectangle 2">
            <a:extLst>
              <a:ext uri="{FF2B5EF4-FFF2-40B4-BE49-F238E27FC236}">
                <a16:creationId xmlns:a16="http://schemas.microsoft.com/office/drawing/2014/main" id="{FD18BD14-D22E-F4C4-D8E0-BD159C1C955F}"/>
              </a:ext>
            </a:extLst>
          </p:cNvPr>
          <p:cNvSpPr/>
          <p:nvPr/>
        </p:nvSpPr>
        <p:spPr>
          <a:xfrm>
            <a:off x="1125228" y="2100851"/>
            <a:ext cx="7502247" cy="3477875"/>
          </a:xfrm>
          <a:prstGeom prst="rect">
            <a:avLst/>
          </a:prstGeom>
          <a:noFill/>
        </p:spPr>
        <p:txBody>
          <a:bodyPr wrap="none" lIns="91440" tIns="45720" rIns="91440" bIns="45720">
            <a:spAutoFit/>
          </a:bodyPr>
          <a:lstStyle/>
          <a:p>
            <a:r>
              <a:rPr lang="en-US" altLang="zh-CN" sz="4400" b="1" dirty="0">
                <a:ln w="0"/>
                <a:solidFill>
                  <a:schemeClr val="accent1"/>
                </a:solidFill>
                <a:effectLst>
                  <a:outerShdw blurRad="38100" dist="25400" dir="5400000" algn="ctr" rotWithShape="0">
                    <a:srgbClr val="6E747A">
                      <a:alpha val="43000"/>
                    </a:srgbClr>
                  </a:outerShdw>
                </a:effectLst>
              </a:rPr>
              <a:t>· </a:t>
            </a:r>
            <a:r>
              <a:rPr lang="zh-CN" altLang="en-US" sz="4400" b="1" dirty="0">
                <a:ln w="0"/>
                <a:solidFill>
                  <a:schemeClr val="accent1"/>
                </a:solidFill>
                <a:effectLst>
                  <a:outerShdw blurRad="38100" dist="25400" dir="5400000" algn="ctr" rotWithShape="0">
                    <a:srgbClr val="6E747A">
                      <a:alpha val="43000"/>
                    </a:srgbClr>
                  </a:outerShdw>
                </a:effectLst>
              </a:rPr>
              <a:t>怎么使用？</a:t>
            </a:r>
            <a:endParaRPr lang="en-US" altLang="zh-CN" sz="4400" b="1" dirty="0">
              <a:ln w="0"/>
              <a:solidFill>
                <a:schemeClr val="accent1"/>
              </a:solidFill>
              <a:effectLst>
                <a:outerShdw blurRad="38100" dist="25400" dir="5400000" algn="ctr" rotWithShape="0">
                  <a:srgbClr val="6E747A">
                    <a:alpha val="43000"/>
                  </a:srgbClr>
                </a:outerShdw>
              </a:effectLst>
            </a:endParaRPr>
          </a:p>
          <a:p>
            <a:r>
              <a:rPr lang="en-US" altLang="zh-CN" sz="4400" b="1" dirty="0">
                <a:ln w="0"/>
                <a:solidFill>
                  <a:schemeClr val="accent1"/>
                </a:solidFill>
                <a:effectLst>
                  <a:outerShdw blurRad="38100" dist="25400" dir="5400000" algn="ctr" rotWithShape="0">
                    <a:srgbClr val="6E747A">
                      <a:alpha val="43000"/>
                    </a:srgbClr>
                  </a:outerShdw>
                </a:effectLst>
              </a:rPr>
              <a:t>· </a:t>
            </a:r>
            <a:r>
              <a:rPr lang="zh-CN" altLang="en-US" sz="4400" b="1" dirty="0">
                <a:ln w="0"/>
                <a:solidFill>
                  <a:schemeClr val="accent1"/>
                </a:solidFill>
                <a:effectLst>
                  <a:outerShdw blurRad="38100" dist="25400" dir="5400000" algn="ctr" rotWithShape="0">
                    <a:srgbClr val="6E747A">
                      <a:alpha val="43000"/>
                    </a:srgbClr>
                  </a:outerShdw>
                </a:effectLst>
              </a:rPr>
              <a:t>官方评测的解读</a:t>
            </a:r>
            <a:endParaRPr lang="en-US" altLang="zh-CN" sz="4400" b="1" dirty="0">
              <a:ln w="0"/>
              <a:solidFill>
                <a:schemeClr val="accent1"/>
              </a:solidFill>
              <a:effectLst>
                <a:outerShdw blurRad="38100" dist="25400" dir="5400000" algn="ctr" rotWithShape="0">
                  <a:srgbClr val="6E747A">
                    <a:alpha val="43000"/>
                  </a:srgbClr>
                </a:outerShdw>
              </a:effectLst>
            </a:endParaRPr>
          </a:p>
          <a:p>
            <a:r>
              <a:rPr lang="en-US" altLang="zh-CN" sz="4400" b="1" dirty="0">
                <a:ln w="0"/>
                <a:solidFill>
                  <a:schemeClr val="accent1"/>
                </a:solidFill>
                <a:effectLst>
                  <a:outerShdw blurRad="38100" dist="25400" dir="5400000" algn="ctr" rotWithShape="0">
                    <a:srgbClr val="6E747A">
                      <a:alpha val="43000"/>
                    </a:srgbClr>
                  </a:outerShdw>
                </a:effectLst>
              </a:rPr>
              <a:t>· </a:t>
            </a:r>
            <a:r>
              <a:rPr lang="zh-CN" altLang="en-US" sz="4400" b="1" dirty="0">
                <a:ln w="0"/>
                <a:solidFill>
                  <a:schemeClr val="accent1"/>
                </a:solidFill>
                <a:effectLst>
                  <a:outerShdw blurRad="38100" dist="25400" dir="5400000" algn="ctr" rotWithShape="0">
                    <a:srgbClr val="6E747A">
                      <a:alpha val="43000"/>
                    </a:srgbClr>
                  </a:outerShdw>
                </a:effectLst>
              </a:rPr>
              <a:t>原创</a:t>
            </a:r>
            <a:r>
              <a:rPr lang="en-US" altLang="zh-CN" sz="4400" b="1" dirty="0">
                <a:ln w="0"/>
                <a:solidFill>
                  <a:schemeClr val="accent1"/>
                </a:solidFill>
                <a:effectLst>
                  <a:outerShdw blurRad="38100" dist="25400" dir="5400000" algn="ctr" rotWithShape="0">
                    <a:srgbClr val="6E747A">
                      <a:alpha val="43000"/>
                    </a:srgbClr>
                  </a:outerShdw>
                </a:effectLst>
              </a:rPr>
              <a:t>NM-GRE52</a:t>
            </a:r>
            <a:r>
              <a:rPr lang="zh-CN" altLang="en-US" sz="4400" b="1" dirty="0">
                <a:ln w="0"/>
                <a:solidFill>
                  <a:schemeClr val="accent1"/>
                </a:solidFill>
                <a:effectLst>
                  <a:outerShdw blurRad="38100" dist="25400" dir="5400000" algn="ctr" rotWithShape="0">
                    <a:srgbClr val="6E747A">
                      <a:alpha val="43000"/>
                    </a:srgbClr>
                  </a:outerShdw>
                </a:effectLst>
              </a:rPr>
              <a:t>的评测结果</a:t>
            </a:r>
            <a:endParaRPr lang="en-US" altLang="zh-CN" sz="4400" b="1" dirty="0">
              <a:ln w="0"/>
              <a:solidFill>
                <a:schemeClr val="accent1"/>
              </a:solidFill>
              <a:effectLst>
                <a:outerShdw blurRad="38100" dist="25400" dir="5400000" algn="ctr" rotWithShape="0">
                  <a:srgbClr val="6E747A">
                    <a:alpha val="43000"/>
                  </a:srgbClr>
                </a:outerShdw>
              </a:effectLst>
            </a:endParaRPr>
          </a:p>
          <a:p>
            <a:r>
              <a:rPr lang="en-US" altLang="zh-CN" sz="4400" b="1" dirty="0">
                <a:ln w="0"/>
                <a:solidFill>
                  <a:schemeClr val="accent1"/>
                </a:solidFill>
                <a:effectLst>
                  <a:outerShdw blurRad="38100" dist="25400" dir="5400000" algn="ctr" rotWithShape="0">
                    <a:srgbClr val="6E747A">
                      <a:alpha val="43000"/>
                    </a:srgbClr>
                  </a:outerShdw>
                </a:effectLst>
              </a:rPr>
              <a:t>· </a:t>
            </a:r>
            <a:r>
              <a:rPr lang="zh-CN" altLang="en-US" sz="4400" b="1" dirty="0">
                <a:ln w="0"/>
                <a:solidFill>
                  <a:srgbClr val="FF0000"/>
                </a:solidFill>
                <a:effectLst>
                  <a:outerShdw blurRad="38100" dist="25400" dir="5400000" algn="ctr" rotWithShape="0">
                    <a:srgbClr val="6E747A">
                      <a:alpha val="43000"/>
                    </a:srgbClr>
                  </a:outerShdw>
                </a:effectLst>
              </a:rPr>
              <a:t>数学和逻辑推理</a:t>
            </a:r>
            <a:r>
              <a:rPr lang="zh-CN" altLang="en-US" sz="4400" b="1" dirty="0">
                <a:ln w="0"/>
                <a:solidFill>
                  <a:schemeClr val="accent1"/>
                </a:solidFill>
                <a:effectLst>
                  <a:outerShdw blurRad="38100" dist="25400" dir="5400000" algn="ctr" rotWithShape="0">
                    <a:srgbClr val="6E747A">
                      <a:alpha val="43000"/>
                    </a:srgbClr>
                  </a:outerShdw>
                </a:effectLst>
              </a:rPr>
              <a:t>演示和建议</a:t>
            </a:r>
            <a:endParaRPr lang="en-US" altLang="zh-CN" sz="4400" b="1" dirty="0">
              <a:ln w="0"/>
              <a:solidFill>
                <a:schemeClr val="accent1"/>
              </a:solidFill>
              <a:effectLst>
                <a:outerShdw blurRad="38100" dist="25400" dir="5400000" algn="ctr" rotWithShape="0">
                  <a:srgbClr val="6E747A">
                    <a:alpha val="43000"/>
                  </a:srgbClr>
                </a:outerShdw>
              </a:effectLst>
            </a:endParaRPr>
          </a:p>
          <a:p>
            <a:r>
              <a:rPr lang="en-US" altLang="zh-CN" sz="4400" b="1" dirty="0">
                <a:ln w="0"/>
                <a:solidFill>
                  <a:schemeClr val="accent1"/>
                </a:solidFill>
                <a:effectLst>
                  <a:outerShdw blurRad="38100" dist="25400" dir="5400000" algn="ctr" rotWithShape="0">
                    <a:srgbClr val="6E747A">
                      <a:alpha val="43000"/>
                    </a:srgbClr>
                  </a:outerShdw>
                </a:effectLst>
              </a:rPr>
              <a:t>· </a:t>
            </a:r>
            <a:r>
              <a:rPr lang="en-US" altLang="zh-CN" sz="4400" b="1" dirty="0">
                <a:ln w="0"/>
                <a:solidFill>
                  <a:srgbClr val="FF0000"/>
                </a:solidFill>
                <a:effectLst>
                  <a:outerShdw blurRad="38100" dist="25400" dir="5400000" algn="ctr" rotWithShape="0">
                    <a:srgbClr val="6E747A">
                      <a:alpha val="43000"/>
                    </a:srgbClr>
                  </a:outerShdw>
                </a:effectLst>
              </a:rPr>
              <a:t>Agent</a:t>
            </a:r>
            <a:r>
              <a:rPr lang="zh-CN" altLang="en-US" sz="4400" b="1" dirty="0">
                <a:ln w="0"/>
                <a:solidFill>
                  <a:srgbClr val="FF0000"/>
                </a:solidFill>
                <a:effectLst>
                  <a:outerShdw blurRad="38100" dist="25400" dir="5400000" algn="ctr" rotWithShape="0">
                    <a:srgbClr val="6E747A">
                      <a:alpha val="43000"/>
                    </a:srgbClr>
                  </a:outerShdw>
                </a:effectLst>
              </a:rPr>
              <a:t>代理</a:t>
            </a:r>
            <a:r>
              <a:rPr lang="zh-CN" altLang="en-US" sz="4400" b="1" dirty="0">
                <a:ln w="0"/>
                <a:solidFill>
                  <a:schemeClr val="accent1"/>
                </a:solidFill>
                <a:effectLst>
                  <a:outerShdw blurRad="38100" dist="25400" dir="5400000" algn="ctr" rotWithShape="0">
                    <a:srgbClr val="6E747A">
                      <a:alpha val="43000"/>
                    </a:srgbClr>
                  </a:outerShdw>
                </a:effectLst>
              </a:rPr>
              <a:t>的演示和建议</a:t>
            </a:r>
            <a:endParaRPr lang="en-US" altLang="zh-CN" sz="4400" b="1" dirty="0">
              <a:ln w="0"/>
              <a:solidFill>
                <a:schemeClr val="accent1"/>
              </a:solidFill>
              <a:effectLst>
                <a:outerShdw blurRad="38100" dist="25400" dir="5400000" algn="ctr" rotWithShape="0">
                  <a:srgbClr val="6E747A">
                    <a:alpha val="43000"/>
                  </a:srgbClr>
                </a:outerShdw>
              </a:effectLst>
            </a:endParaRPr>
          </a:p>
        </p:txBody>
      </p:sp>
      <p:sp>
        <p:nvSpPr>
          <p:cNvPr id="4" name="Rectangle 3">
            <a:extLst>
              <a:ext uri="{FF2B5EF4-FFF2-40B4-BE49-F238E27FC236}">
                <a16:creationId xmlns:a16="http://schemas.microsoft.com/office/drawing/2014/main" id="{E46FBB75-82F1-6E6B-7D8E-57DE1CF19D8B}"/>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3799360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B4BCF-4B06-81EF-0DF0-A0EF0387322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F6CF38A-DCFC-C3CF-30E5-2E545F497C32}"/>
              </a:ext>
            </a:extLst>
          </p:cNvPr>
          <p:cNvSpPr/>
          <p:nvPr/>
        </p:nvSpPr>
        <p:spPr>
          <a:xfrm>
            <a:off x="1131645" y="534122"/>
            <a:ext cx="4801314" cy="1200329"/>
          </a:xfrm>
          <a:prstGeom prst="rect">
            <a:avLst/>
          </a:prstGeom>
          <a:noFill/>
        </p:spPr>
        <p:txBody>
          <a:bodyPr wrap="none" lIns="91440" tIns="45720" rIns="91440" bIns="45720">
            <a:spAutoFit/>
          </a:bodyPr>
          <a:lstStyle/>
          <a:p>
            <a:r>
              <a:rPr lang="zh-CN" altLang="en-US"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怎么使用？</a:t>
            </a:r>
          </a:p>
        </p:txBody>
      </p:sp>
      <p:sp>
        <p:nvSpPr>
          <p:cNvPr id="3" name="Rectangle 2">
            <a:extLst>
              <a:ext uri="{FF2B5EF4-FFF2-40B4-BE49-F238E27FC236}">
                <a16:creationId xmlns:a16="http://schemas.microsoft.com/office/drawing/2014/main" id="{1BA05413-A30B-E3CC-8EBD-B665ECBFB152}"/>
              </a:ext>
            </a:extLst>
          </p:cNvPr>
          <p:cNvSpPr/>
          <p:nvPr/>
        </p:nvSpPr>
        <p:spPr>
          <a:xfrm>
            <a:off x="1125228" y="2100851"/>
            <a:ext cx="8769580" cy="2862322"/>
          </a:xfrm>
          <a:prstGeom prst="rect">
            <a:avLst/>
          </a:prstGeom>
          <a:noFill/>
        </p:spPr>
        <p:txBody>
          <a:bodyPr wrap="none" lIns="91440" tIns="45720" rIns="91440" bIns="45720">
            <a:spAutoFit/>
          </a:bodyPr>
          <a:lstStyle/>
          <a:p>
            <a:r>
              <a:rPr lang="en-US" altLang="zh-CN" sz="3600" b="1" dirty="0" err="1">
                <a:ln w="0"/>
                <a:solidFill>
                  <a:schemeClr val="accent1"/>
                </a:solidFill>
                <a:effectLst>
                  <a:outerShdw blurRad="38100" dist="25400" dir="5400000" algn="ctr" rotWithShape="0">
                    <a:srgbClr val="6E747A">
                      <a:alpha val="43000"/>
                    </a:srgbClr>
                  </a:outerShdw>
                </a:effectLst>
              </a:rPr>
              <a:t>DeepSeek</a:t>
            </a:r>
            <a:r>
              <a:rPr lang="zh-CN" altLang="en-US" sz="3600" b="1" dirty="0">
                <a:ln w="0"/>
                <a:solidFill>
                  <a:schemeClr val="accent1"/>
                </a:solidFill>
                <a:effectLst>
                  <a:outerShdw blurRad="38100" dist="25400" dir="5400000" algn="ctr" rotWithShape="0">
                    <a:srgbClr val="6E747A">
                      <a:alpha val="43000"/>
                    </a:srgbClr>
                  </a:outerShdw>
                </a:effectLst>
              </a:rPr>
              <a:t>官网已经接入了升级版</a:t>
            </a:r>
            <a:r>
              <a:rPr lang="en-US" altLang="zh-CN" sz="3600" b="1" dirty="0">
                <a:ln w="0"/>
                <a:solidFill>
                  <a:schemeClr val="accent1"/>
                </a:solidFill>
                <a:effectLst>
                  <a:outerShdw blurRad="38100" dist="25400" dir="5400000" algn="ctr" rotWithShape="0">
                    <a:srgbClr val="6E747A">
                      <a:alpha val="43000"/>
                    </a:srgbClr>
                  </a:outerShdw>
                </a:effectLst>
              </a:rPr>
              <a:t>V3</a:t>
            </a:r>
          </a:p>
          <a:p>
            <a:endParaRPr lang="en-US" altLang="zh-CN" sz="3600" b="1" dirty="0">
              <a:ln w="0"/>
              <a:effectLst>
                <a:outerShdw blurRad="38100" dist="25400" dir="5400000" algn="ctr" rotWithShape="0">
                  <a:srgbClr val="6E747A">
                    <a:alpha val="43000"/>
                  </a:srgbClr>
                </a:outerShdw>
              </a:effectLst>
            </a:endParaRPr>
          </a:p>
          <a:p>
            <a:r>
              <a:rPr lang="en-US" altLang="zh-CN" sz="3600" b="1" dirty="0" err="1">
                <a:ln w="0"/>
                <a:solidFill>
                  <a:srgbClr val="1CADE4"/>
                </a:solidFill>
                <a:effectLst>
                  <a:outerShdw blurRad="38100" dist="25400" dir="5400000" algn="ctr" rotWithShape="0">
                    <a:srgbClr val="6E747A">
                      <a:alpha val="43000"/>
                    </a:srgbClr>
                  </a:outerShdw>
                </a:effectLst>
              </a:rPr>
              <a:t>DeepSeek</a:t>
            </a:r>
            <a:r>
              <a:rPr lang="en-US" altLang="zh-CN" sz="3600" b="1" dirty="0">
                <a:ln w="0"/>
                <a:solidFill>
                  <a:srgbClr val="1CADE4"/>
                </a:solidFill>
                <a:effectLst>
                  <a:outerShdw blurRad="38100" dist="25400" dir="5400000" algn="ctr" rotWithShape="0">
                    <a:srgbClr val="6E747A">
                      <a:alpha val="43000"/>
                    </a:srgbClr>
                  </a:outerShdw>
                </a:effectLst>
              </a:rPr>
              <a:t> API</a:t>
            </a:r>
            <a:r>
              <a:rPr lang="zh-CN" altLang="en-US" sz="3600" b="1" dirty="0">
                <a:ln w="0"/>
                <a:solidFill>
                  <a:srgbClr val="1CADE4"/>
                </a:solidFill>
                <a:effectLst>
                  <a:outerShdw blurRad="38100" dist="25400" dir="5400000" algn="ctr" rotWithShape="0">
                    <a:srgbClr val="6E747A">
                      <a:alpha val="43000"/>
                    </a:srgbClr>
                  </a:outerShdw>
                </a:effectLst>
              </a:rPr>
              <a:t>已经支持了升级版的</a:t>
            </a:r>
            <a:r>
              <a:rPr lang="en-US" altLang="zh-CN" sz="3600" b="1" dirty="0">
                <a:ln w="0"/>
                <a:solidFill>
                  <a:srgbClr val="1CADE4"/>
                </a:solidFill>
                <a:effectLst>
                  <a:outerShdw blurRad="38100" dist="25400" dir="5400000" algn="ctr" rotWithShape="0">
                    <a:srgbClr val="6E747A">
                      <a:alpha val="43000"/>
                    </a:srgbClr>
                  </a:outerShdw>
                </a:effectLst>
              </a:rPr>
              <a:t>V3</a:t>
            </a:r>
          </a:p>
          <a:p>
            <a:endParaRPr lang="en-US" altLang="zh-CN" sz="3600" b="1" dirty="0">
              <a:ln w="0"/>
              <a:effectLst>
                <a:outerShdw blurRad="38100" dist="25400" dir="5400000" algn="ctr" rotWithShape="0">
                  <a:srgbClr val="6E747A">
                    <a:alpha val="43000"/>
                  </a:srgbClr>
                </a:outerShdw>
              </a:effectLst>
            </a:endParaRPr>
          </a:p>
          <a:p>
            <a:r>
              <a:rPr lang="en-US" altLang="zh-CN" sz="3600" b="1" dirty="0">
                <a:ln w="0"/>
                <a:effectLst>
                  <a:outerShdw blurRad="38100" dist="25400" dir="5400000" algn="ctr" rotWithShape="0">
                    <a:srgbClr val="6E747A">
                      <a:alpha val="43000"/>
                    </a:srgbClr>
                  </a:outerShdw>
                </a:effectLst>
              </a:rPr>
              <a:t>Hugging Face </a:t>
            </a:r>
            <a:r>
              <a:rPr lang="en-US" sz="3600" b="1" i="0" dirty="0">
                <a:solidFill>
                  <a:srgbClr val="000000"/>
                </a:solidFill>
                <a:effectLst/>
                <a:latin typeface="Source Sans Pro" panose="020B0503030403020204" pitchFamily="34" charset="0"/>
              </a:rPr>
              <a:t>Inference Providers </a:t>
            </a:r>
            <a:r>
              <a:rPr lang="zh-CN" altLang="en-US" sz="3600" b="1" i="0" dirty="0">
                <a:solidFill>
                  <a:srgbClr val="000000"/>
                </a:solidFill>
                <a:effectLst/>
                <a:latin typeface="Source Sans Pro" panose="020B0503030403020204" pitchFamily="34" charset="0"/>
              </a:rPr>
              <a:t>在线推理</a:t>
            </a:r>
            <a:endParaRPr lang="en-US" altLang="zh-CN" sz="3600" b="1" dirty="0">
              <a:ln w="0"/>
              <a:effectLst>
                <a:outerShdw blurRad="38100" dist="25400" dir="5400000" algn="ctr" rotWithShape="0">
                  <a:srgbClr val="6E747A">
                    <a:alpha val="43000"/>
                  </a:srgbClr>
                </a:outerShdw>
              </a:effectLst>
            </a:endParaRPr>
          </a:p>
        </p:txBody>
      </p:sp>
      <p:sp>
        <p:nvSpPr>
          <p:cNvPr id="6" name="Rectangle 5">
            <a:extLst>
              <a:ext uri="{FF2B5EF4-FFF2-40B4-BE49-F238E27FC236}">
                <a16:creationId xmlns:a16="http://schemas.microsoft.com/office/drawing/2014/main" id="{A5D4208A-19F9-4DFF-CC7F-3DED92C24523}"/>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724187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12B34-B156-146A-1445-4CC4CC83343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1662BDC-697A-20C8-2AF8-83E9FD8C27EC}"/>
              </a:ext>
            </a:extLst>
          </p:cNvPr>
          <p:cNvSpPr/>
          <p:nvPr/>
        </p:nvSpPr>
        <p:spPr>
          <a:xfrm>
            <a:off x="1131645" y="534122"/>
            <a:ext cx="6647974" cy="1200329"/>
          </a:xfrm>
          <a:prstGeom prst="rect">
            <a:avLst/>
          </a:prstGeom>
          <a:noFill/>
        </p:spPr>
        <p:txBody>
          <a:bodyPr wrap="none" lIns="91440" tIns="45720" rIns="91440" bIns="45720">
            <a:spAutoFit/>
          </a:bodyPr>
          <a:lstStyle/>
          <a:p>
            <a:r>
              <a:rPr lang="zh-CN" altLang="en-US"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官方评测的解读</a:t>
            </a:r>
          </a:p>
        </p:txBody>
      </p:sp>
      <p:sp>
        <p:nvSpPr>
          <p:cNvPr id="6" name="Rectangle 5">
            <a:extLst>
              <a:ext uri="{FF2B5EF4-FFF2-40B4-BE49-F238E27FC236}">
                <a16:creationId xmlns:a16="http://schemas.microsoft.com/office/drawing/2014/main" id="{158F9AA1-DB6A-F951-2F63-818E2F2940D2}"/>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pic>
        <p:nvPicPr>
          <p:cNvPr id="4" name="Picture 3">
            <a:extLst>
              <a:ext uri="{FF2B5EF4-FFF2-40B4-BE49-F238E27FC236}">
                <a16:creationId xmlns:a16="http://schemas.microsoft.com/office/drawing/2014/main" id="{E53BE520-DF6E-7D0E-07BE-A15187A841A2}"/>
              </a:ext>
            </a:extLst>
          </p:cNvPr>
          <p:cNvPicPr>
            <a:picLocks noChangeAspect="1"/>
          </p:cNvPicPr>
          <p:nvPr/>
        </p:nvPicPr>
        <p:blipFill>
          <a:blip r:embed="rId2"/>
          <a:stretch>
            <a:fillRect/>
          </a:stretch>
        </p:blipFill>
        <p:spPr>
          <a:xfrm>
            <a:off x="1455173" y="1766151"/>
            <a:ext cx="9576620" cy="4530106"/>
          </a:xfrm>
          <a:prstGeom prst="rect">
            <a:avLst/>
          </a:prstGeom>
        </p:spPr>
      </p:pic>
    </p:spTree>
    <p:extLst>
      <p:ext uri="{BB962C8B-B14F-4D97-AF65-F5344CB8AC3E}">
        <p14:creationId xmlns:p14="http://schemas.microsoft.com/office/powerpoint/2010/main" val="3489947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B325F-7AD5-548C-A7BE-0C6A00DD062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34296C7-0AB1-45B5-C063-3A5D797CD5EC}"/>
              </a:ext>
            </a:extLst>
          </p:cNvPr>
          <p:cNvSpPr/>
          <p:nvPr/>
        </p:nvSpPr>
        <p:spPr>
          <a:xfrm>
            <a:off x="1131645" y="534122"/>
            <a:ext cx="9953366" cy="1200329"/>
          </a:xfrm>
          <a:prstGeom prst="rect">
            <a:avLst/>
          </a:prstGeom>
          <a:noFill/>
        </p:spPr>
        <p:txBody>
          <a:bodyPr wrap="none" lIns="91440" tIns="45720" rIns="91440" bIns="45720">
            <a:spAutoFit/>
          </a:bodyPr>
          <a:lstStyle/>
          <a:p>
            <a:r>
              <a:rPr lang="en-US" altLang="zh-CN"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NM-GRE52</a:t>
            </a:r>
            <a:r>
              <a:rPr lang="zh-CN" altLang="en-US"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的评测结果</a:t>
            </a:r>
          </a:p>
        </p:txBody>
      </p:sp>
      <p:sp>
        <p:nvSpPr>
          <p:cNvPr id="6" name="Rectangle 5">
            <a:extLst>
              <a:ext uri="{FF2B5EF4-FFF2-40B4-BE49-F238E27FC236}">
                <a16:creationId xmlns:a16="http://schemas.microsoft.com/office/drawing/2014/main" id="{919240C7-6065-E162-F20F-1848C3F84252}"/>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3" name="Rectangle 2">
            <a:extLst>
              <a:ext uri="{FF2B5EF4-FFF2-40B4-BE49-F238E27FC236}">
                <a16:creationId xmlns:a16="http://schemas.microsoft.com/office/drawing/2014/main" id="{F26AF10B-06FD-1180-590F-DD21C4ADD9E0}"/>
              </a:ext>
            </a:extLst>
          </p:cNvPr>
          <p:cNvSpPr/>
          <p:nvPr/>
        </p:nvSpPr>
        <p:spPr>
          <a:xfrm>
            <a:off x="1125227" y="2100851"/>
            <a:ext cx="10162205" cy="3970318"/>
          </a:xfrm>
          <a:prstGeom prst="rect">
            <a:avLst/>
          </a:prstGeom>
          <a:noFill/>
        </p:spPr>
        <p:txBody>
          <a:bodyPr wrap="square" lIns="91440" tIns="45720" rIns="91440" bIns="45720">
            <a:spAutoFit/>
          </a:bodyPr>
          <a:lstStyle/>
          <a:p>
            <a:r>
              <a:rPr lang="en-US" altLang="zh-CN" sz="3600" b="1" dirty="0">
                <a:ln w="0"/>
                <a:solidFill>
                  <a:schemeClr val="accent1"/>
                </a:solidFill>
                <a:effectLst>
                  <a:outerShdw blurRad="38100" dist="25400" dir="5400000" algn="ctr" rotWithShape="0">
                    <a:srgbClr val="6E747A">
                      <a:alpha val="43000"/>
                    </a:srgbClr>
                  </a:outerShdw>
                </a:effectLst>
              </a:rPr>
              <a:t>NM-GRE52 </a:t>
            </a:r>
            <a:r>
              <a:rPr lang="zh-CN" altLang="en-US" sz="3600" b="1" dirty="0">
                <a:ln w="0"/>
                <a:solidFill>
                  <a:schemeClr val="accent1"/>
                </a:solidFill>
                <a:effectLst>
                  <a:outerShdw blurRad="38100" dist="25400" dir="5400000" algn="ctr" rotWithShape="0">
                    <a:srgbClr val="6E747A">
                      <a:alpha val="43000"/>
                    </a:srgbClr>
                  </a:outerShdw>
                </a:effectLst>
              </a:rPr>
              <a:t>是一套难度具有梯度的全新数学推理测试习题集，其包含了由我改编</a:t>
            </a:r>
            <a:r>
              <a:rPr lang="en-US" altLang="zh-CN" sz="3600" b="1" dirty="0">
                <a:ln w="0"/>
                <a:solidFill>
                  <a:schemeClr val="accent1"/>
                </a:solidFill>
                <a:effectLst>
                  <a:outerShdw blurRad="38100" dist="25400" dir="5400000" algn="ctr" rotWithShape="0">
                    <a:srgbClr val="6E747A">
                      <a:alpha val="43000"/>
                    </a:srgbClr>
                  </a:outerShdw>
                </a:effectLst>
              </a:rPr>
              <a:t>/</a:t>
            </a:r>
            <a:r>
              <a:rPr lang="zh-CN" altLang="en-US" sz="3600" b="1" dirty="0">
                <a:ln w="0"/>
                <a:solidFill>
                  <a:schemeClr val="accent1"/>
                </a:solidFill>
                <a:effectLst>
                  <a:outerShdw blurRad="38100" dist="25400" dir="5400000" algn="ctr" rotWithShape="0">
                    <a:srgbClr val="6E747A">
                      <a:alpha val="43000"/>
                    </a:srgbClr>
                  </a:outerShdw>
                </a:effectLst>
              </a:rPr>
              <a:t>原创的具有</a:t>
            </a:r>
            <a:r>
              <a:rPr lang="en-US" altLang="zh-CN" sz="3600" b="1" dirty="0">
                <a:ln w="0"/>
                <a:solidFill>
                  <a:schemeClr val="accent1"/>
                </a:solidFill>
                <a:effectLst>
                  <a:outerShdw blurRad="38100" dist="25400" dir="5400000" algn="ctr" rotWithShape="0">
                    <a:srgbClr val="6E747A">
                      <a:alpha val="43000"/>
                    </a:srgbClr>
                  </a:outerShdw>
                </a:effectLst>
              </a:rPr>
              <a:t>GRE(</a:t>
            </a:r>
            <a:r>
              <a:rPr lang="zh-CN" altLang="en-US" sz="3600" b="1" dirty="0">
                <a:ln w="0"/>
                <a:solidFill>
                  <a:schemeClr val="accent1"/>
                </a:solidFill>
                <a:effectLst>
                  <a:outerShdw blurRad="38100" dist="25400" dir="5400000" algn="ctr" rotWithShape="0">
                    <a:srgbClr val="6E747A">
                      <a:alpha val="43000"/>
                    </a:srgbClr>
                  </a:outerShdw>
                </a:effectLst>
              </a:rPr>
              <a:t>美国研考</a:t>
            </a:r>
            <a:r>
              <a:rPr lang="en-US" altLang="zh-CN" sz="3600" b="1" dirty="0">
                <a:ln w="0"/>
                <a:solidFill>
                  <a:schemeClr val="accent1"/>
                </a:solidFill>
                <a:effectLst>
                  <a:outerShdw blurRad="38100" dist="25400" dir="5400000" algn="ctr" rotWithShape="0">
                    <a:srgbClr val="6E747A">
                      <a:alpha val="43000"/>
                    </a:srgbClr>
                  </a:outerShdw>
                </a:effectLst>
              </a:rPr>
              <a:t>)</a:t>
            </a:r>
            <a:r>
              <a:rPr lang="zh-CN" altLang="en-US" sz="3600" b="1" dirty="0">
                <a:ln w="0"/>
                <a:solidFill>
                  <a:schemeClr val="accent1"/>
                </a:solidFill>
                <a:effectLst>
                  <a:outerShdw blurRad="38100" dist="25400" dir="5400000" algn="ctr" rotWithShape="0">
                    <a:srgbClr val="6E747A">
                      <a:alpha val="43000"/>
                    </a:srgbClr>
                  </a:outerShdw>
                </a:effectLst>
              </a:rPr>
              <a:t>考试风格的数学</a:t>
            </a:r>
            <a:r>
              <a:rPr lang="en-US" altLang="zh-CN" sz="3600" b="1" dirty="0">
                <a:ln w="0"/>
                <a:solidFill>
                  <a:schemeClr val="accent1"/>
                </a:solidFill>
                <a:effectLst>
                  <a:outerShdw blurRad="38100" dist="25400" dir="5400000" algn="ctr" rotWithShape="0">
                    <a:srgbClr val="6E747A">
                      <a:alpha val="43000"/>
                    </a:srgbClr>
                  </a:outerShdw>
                </a:effectLst>
              </a:rPr>
              <a:t>/</a:t>
            </a:r>
            <a:r>
              <a:rPr lang="zh-CN" altLang="en-US" sz="3600" b="1" dirty="0">
                <a:ln w="0"/>
                <a:solidFill>
                  <a:schemeClr val="accent1"/>
                </a:solidFill>
                <a:effectLst>
                  <a:outerShdw blurRad="38100" dist="25400" dir="5400000" algn="ctr" rotWithShape="0">
                    <a:srgbClr val="6E747A">
                      <a:alpha val="43000"/>
                    </a:srgbClr>
                  </a:outerShdw>
                </a:effectLst>
              </a:rPr>
              <a:t>推理题。特点在于：</a:t>
            </a:r>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rgbClr val="FF0000"/>
                </a:solidFill>
                <a:effectLst>
                  <a:outerShdw blurRad="38100" dist="25400" dir="5400000" algn="ctr" rotWithShape="0">
                    <a:srgbClr val="6E747A">
                      <a:alpha val="43000"/>
                    </a:srgbClr>
                  </a:outerShdw>
                </a:effectLst>
              </a:rPr>
              <a:t>所有题目</a:t>
            </a:r>
            <a:r>
              <a:rPr lang="en-US" altLang="zh-CN" sz="3600" b="1" dirty="0">
                <a:ln w="0"/>
                <a:solidFill>
                  <a:srgbClr val="FF0000"/>
                </a:solidFill>
                <a:effectLst>
                  <a:outerShdw blurRad="38100" dist="25400" dir="5400000" algn="ctr" rotWithShape="0">
                    <a:srgbClr val="6E747A">
                      <a:alpha val="43000"/>
                    </a:srgbClr>
                  </a:outerShdw>
                </a:effectLst>
              </a:rPr>
              <a:t>/</a:t>
            </a:r>
            <a:r>
              <a:rPr lang="zh-CN" altLang="en-US" sz="3600" b="1" dirty="0">
                <a:ln w="0"/>
                <a:solidFill>
                  <a:srgbClr val="FF0000"/>
                </a:solidFill>
                <a:effectLst>
                  <a:outerShdw blurRad="38100" dist="25400" dir="5400000" algn="ctr" rotWithShape="0">
                    <a:srgbClr val="6E747A">
                      <a:alpha val="43000"/>
                    </a:srgbClr>
                  </a:outerShdw>
                </a:effectLst>
              </a:rPr>
              <a:t>答案全部开源</a:t>
            </a:r>
            <a:endParaRPr lang="en-US" altLang="zh-CN" sz="3600" b="1" dirty="0">
              <a:ln w="0"/>
              <a:solidFill>
                <a:srgbClr val="FF0000"/>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rgbClr val="FF0000"/>
                </a:solidFill>
                <a:effectLst>
                  <a:outerShdw blurRad="38100" dist="25400" dir="5400000" algn="ctr" rotWithShape="0">
                    <a:srgbClr val="6E747A">
                      <a:alpha val="43000"/>
                    </a:srgbClr>
                  </a:outerShdw>
                </a:effectLst>
              </a:rPr>
              <a:t>强抗过拟合</a:t>
            </a:r>
            <a:r>
              <a:rPr lang="zh-CN" altLang="en-US" sz="3600" b="1" dirty="0">
                <a:ln w="0"/>
                <a:solidFill>
                  <a:schemeClr val="accent1"/>
                </a:solidFill>
                <a:effectLst>
                  <a:outerShdw blurRad="38100" dist="25400" dir="5400000" algn="ctr" rotWithShape="0">
                    <a:srgbClr val="6E747A">
                      <a:alpha val="43000"/>
                    </a:srgbClr>
                  </a:outerShdw>
                </a:effectLst>
              </a:rPr>
              <a:t>， </a:t>
            </a:r>
            <a:r>
              <a:rPr lang="en-US" altLang="zh-CN" sz="3600" b="1" dirty="0">
                <a:ln w="0"/>
                <a:solidFill>
                  <a:schemeClr val="accent1"/>
                </a:solidFill>
                <a:effectLst>
                  <a:outerShdw blurRad="38100" dist="25400" dir="5400000" algn="ctr" rotWithShape="0">
                    <a:srgbClr val="6E747A">
                      <a:alpha val="43000"/>
                    </a:srgbClr>
                  </a:outerShdw>
                </a:effectLst>
              </a:rPr>
              <a:t>70%</a:t>
            </a:r>
            <a:r>
              <a:rPr lang="zh-CN" altLang="en-US" sz="3600" b="1" dirty="0">
                <a:ln w="0"/>
                <a:solidFill>
                  <a:schemeClr val="accent1"/>
                </a:solidFill>
                <a:effectLst>
                  <a:outerShdw blurRad="38100" dist="25400" dir="5400000" algn="ctr" rotWithShape="0">
                    <a:srgbClr val="6E747A">
                      <a:alpha val="43000"/>
                    </a:srgbClr>
                  </a:outerShdw>
                </a:effectLst>
              </a:rPr>
              <a:t>以上的题目是原创</a:t>
            </a:r>
            <a:r>
              <a:rPr lang="en-US" altLang="zh-CN" sz="3600" b="1" dirty="0">
                <a:ln w="0"/>
                <a:solidFill>
                  <a:schemeClr val="accent1"/>
                </a:solidFill>
                <a:effectLst>
                  <a:outerShdw blurRad="38100" dist="25400" dir="5400000" algn="ctr" rotWithShape="0">
                    <a:srgbClr val="6E747A">
                      <a:alpha val="43000"/>
                    </a:srgbClr>
                  </a:outerShdw>
                </a:effectLst>
              </a:rPr>
              <a:t>/</a:t>
            </a:r>
            <a:r>
              <a:rPr lang="zh-CN" altLang="en-US" sz="3600" b="1" dirty="0">
                <a:ln w="0"/>
                <a:solidFill>
                  <a:schemeClr val="accent1"/>
                </a:solidFill>
                <a:effectLst>
                  <a:outerShdw blurRad="38100" dist="25400" dir="5400000" algn="ctr" rotWithShape="0">
                    <a:srgbClr val="6E747A">
                      <a:alpha val="43000"/>
                    </a:srgbClr>
                  </a:outerShdw>
                </a:effectLst>
              </a:rPr>
              <a:t>改编</a:t>
            </a:r>
            <a:endParaRPr lang="en-US" altLang="zh-CN" sz="3600" b="1" dirty="0">
              <a:ln w="0"/>
              <a:solidFill>
                <a:srgbClr val="FF0000"/>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rgbClr val="FF0000"/>
                </a:solidFill>
                <a:effectLst>
                  <a:outerShdw blurRad="38100" dist="25400" dir="5400000" algn="ctr" rotWithShape="0">
                    <a:srgbClr val="6E747A">
                      <a:alpha val="43000"/>
                    </a:srgbClr>
                  </a:outerShdw>
                </a:effectLst>
              </a:rPr>
              <a:t>难度具有梯度</a:t>
            </a:r>
            <a:r>
              <a:rPr lang="zh-CN" altLang="en-US" sz="3600" b="1" dirty="0">
                <a:ln w="0"/>
                <a:solidFill>
                  <a:schemeClr val="accent1"/>
                </a:solidFill>
                <a:effectLst>
                  <a:outerShdw blurRad="38100" dist="25400" dir="5400000" algn="ctr" rotWithShape="0">
                    <a:srgbClr val="6E747A">
                      <a:alpha val="43000"/>
                    </a:srgbClr>
                  </a:outerShdw>
                </a:effectLst>
              </a:rPr>
              <a:t>，简单题</a:t>
            </a:r>
            <a:r>
              <a:rPr lang="en-US" altLang="zh-CN" sz="3600" b="1" dirty="0">
                <a:ln w="0"/>
                <a:solidFill>
                  <a:schemeClr val="accent1"/>
                </a:solidFill>
                <a:effectLst>
                  <a:outerShdw blurRad="38100" dist="25400" dir="5400000" algn="ctr" rotWithShape="0">
                    <a:srgbClr val="6E747A">
                      <a:alpha val="43000"/>
                    </a:srgbClr>
                  </a:outerShdw>
                </a:effectLst>
              </a:rPr>
              <a:t>(40%)</a:t>
            </a:r>
            <a:r>
              <a:rPr lang="zh-CN" altLang="en-US" sz="3600" b="1" dirty="0">
                <a:ln w="0"/>
                <a:solidFill>
                  <a:schemeClr val="accent1"/>
                </a:solidFill>
                <a:effectLst>
                  <a:outerShdw blurRad="38100" dist="25400" dir="5400000" algn="ctr" rotWithShape="0">
                    <a:srgbClr val="6E747A">
                      <a:alpha val="43000"/>
                    </a:srgbClr>
                  </a:outerShdw>
                </a:effectLst>
              </a:rPr>
              <a:t>，中等题</a:t>
            </a:r>
            <a:r>
              <a:rPr lang="en-US" altLang="zh-CN" sz="3600" b="1" dirty="0">
                <a:ln w="0"/>
                <a:solidFill>
                  <a:schemeClr val="accent1"/>
                </a:solidFill>
                <a:effectLst>
                  <a:outerShdw blurRad="38100" dist="25400" dir="5400000" algn="ctr" rotWithShape="0">
                    <a:srgbClr val="6E747A">
                      <a:alpha val="43000"/>
                    </a:srgbClr>
                  </a:outerShdw>
                </a:effectLst>
              </a:rPr>
              <a:t>(40%)</a:t>
            </a:r>
            <a:r>
              <a:rPr lang="zh-CN" altLang="en-US" sz="3600" b="1" dirty="0">
                <a:ln w="0"/>
                <a:solidFill>
                  <a:schemeClr val="accent1"/>
                </a:solidFill>
                <a:effectLst>
                  <a:outerShdw blurRad="38100" dist="25400" dir="5400000" algn="ctr" rotWithShape="0">
                    <a:srgbClr val="6E747A">
                      <a:alpha val="43000"/>
                    </a:srgbClr>
                  </a:outerShdw>
                </a:effectLst>
              </a:rPr>
              <a:t>，难题</a:t>
            </a:r>
            <a:r>
              <a:rPr lang="en-US" altLang="zh-CN" sz="3600" b="1" dirty="0">
                <a:ln w="0"/>
                <a:solidFill>
                  <a:schemeClr val="accent1"/>
                </a:solidFill>
                <a:effectLst>
                  <a:outerShdw blurRad="38100" dist="25400" dir="5400000" algn="ctr" rotWithShape="0">
                    <a:srgbClr val="6E747A">
                      <a:alpha val="43000"/>
                    </a:srgbClr>
                  </a:outerShdw>
                </a:effectLst>
              </a:rPr>
              <a:t>(10%)</a:t>
            </a:r>
            <a:r>
              <a:rPr lang="zh-CN" altLang="en-US" sz="3600" b="1" dirty="0">
                <a:ln w="0"/>
                <a:solidFill>
                  <a:schemeClr val="accent1"/>
                </a:solidFill>
                <a:effectLst>
                  <a:outerShdw blurRad="38100" dist="25400" dir="5400000" algn="ctr" rotWithShape="0">
                    <a:srgbClr val="6E747A">
                      <a:alpha val="43000"/>
                    </a:srgbClr>
                  </a:outerShdw>
                </a:effectLst>
              </a:rPr>
              <a:t>，特难题</a:t>
            </a:r>
            <a:r>
              <a:rPr lang="en-US" altLang="zh-CN" sz="3600" b="1" dirty="0">
                <a:ln w="0"/>
                <a:solidFill>
                  <a:schemeClr val="accent1"/>
                </a:solidFill>
                <a:effectLst>
                  <a:outerShdw blurRad="38100" dist="25400" dir="5400000" algn="ctr" rotWithShape="0">
                    <a:srgbClr val="6E747A">
                      <a:alpha val="43000"/>
                    </a:srgbClr>
                  </a:outerShdw>
                </a:effectLst>
              </a:rPr>
              <a:t>(10%)</a:t>
            </a:r>
            <a:r>
              <a:rPr lang="zh-CN" altLang="en-US" sz="3600" b="1" dirty="0">
                <a:ln w="0"/>
                <a:solidFill>
                  <a:schemeClr val="accent1"/>
                </a:solidFill>
                <a:effectLst>
                  <a:outerShdw blurRad="38100" dist="25400" dir="5400000" algn="ctr" rotWithShape="0">
                    <a:srgbClr val="6E747A">
                      <a:alpha val="43000"/>
                    </a:srgbClr>
                  </a:outerShdw>
                </a:effectLst>
              </a:rPr>
              <a:t>，能够评测模型综合能力</a:t>
            </a:r>
            <a:endParaRPr lang="en-US" altLang="zh-CN" sz="3600" b="1" dirty="0">
              <a:ln w="0"/>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92123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76B14-54DB-95EE-4FF6-64131284FD3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B3EE771-9FBD-B734-0293-348A66150EB5}"/>
              </a:ext>
            </a:extLst>
          </p:cNvPr>
          <p:cNvSpPr/>
          <p:nvPr/>
        </p:nvSpPr>
        <p:spPr>
          <a:xfrm>
            <a:off x="1131645" y="534122"/>
            <a:ext cx="9953366" cy="1200329"/>
          </a:xfrm>
          <a:prstGeom prst="rect">
            <a:avLst/>
          </a:prstGeom>
          <a:noFill/>
        </p:spPr>
        <p:txBody>
          <a:bodyPr wrap="none" lIns="91440" tIns="45720" rIns="91440" bIns="45720">
            <a:spAutoFit/>
          </a:bodyPr>
          <a:lstStyle/>
          <a:p>
            <a:r>
              <a:rPr lang="en-US" altLang="zh-CN"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NM-GRE52</a:t>
            </a:r>
            <a:r>
              <a:rPr lang="zh-CN" altLang="en-US" sz="7200" b="1" dirty="0">
                <a:ln w="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的评测结果</a:t>
            </a:r>
          </a:p>
        </p:txBody>
      </p:sp>
      <p:sp>
        <p:nvSpPr>
          <p:cNvPr id="6" name="Rectangle 5">
            <a:extLst>
              <a:ext uri="{FF2B5EF4-FFF2-40B4-BE49-F238E27FC236}">
                <a16:creationId xmlns:a16="http://schemas.microsoft.com/office/drawing/2014/main" id="{F1CEA271-AEE5-CD3B-0B16-5DA7A69518FB}"/>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pic>
        <p:nvPicPr>
          <p:cNvPr id="7" name="Picture 6">
            <a:extLst>
              <a:ext uri="{FF2B5EF4-FFF2-40B4-BE49-F238E27FC236}">
                <a16:creationId xmlns:a16="http://schemas.microsoft.com/office/drawing/2014/main" id="{C27D5987-536E-9B8B-9C07-0C08175A90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4494" y="1771092"/>
            <a:ext cx="7608938" cy="4552786"/>
          </a:xfrm>
          <a:prstGeom prst="rect">
            <a:avLst/>
          </a:prstGeom>
        </p:spPr>
      </p:pic>
      <p:pic>
        <p:nvPicPr>
          <p:cNvPr id="8" name="Picture 7">
            <a:extLst>
              <a:ext uri="{FF2B5EF4-FFF2-40B4-BE49-F238E27FC236}">
                <a16:creationId xmlns:a16="http://schemas.microsoft.com/office/drawing/2014/main" id="{C1F2E74A-901F-DF2D-DB03-88722D144216}"/>
              </a:ext>
            </a:extLst>
          </p:cNvPr>
          <p:cNvPicPr>
            <a:picLocks noChangeAspect="1"/>
          </p:cNvPicPr>
          <p:nvPr/>
        </p:nvPicPr>
        <p:blipFill>
          <a:blip r:embed="rId2">
            <a:extLst>
              <a:ext uri="{28A0092B-C50C-407E-A947-70E740481C1C}">
                <a14:useLocalDpi xmlns:a14="http://schemas.microsoft.com/office/drawing/2010/main" val="0"/>
              </a:ext>
            </a:extLst>
          </a:blip>
          <a:srcRect l="33000" t="93826" r="32886" b="146"/>
          <a:stretch/>
        </p:blipFill>
        <p:spPr>
          <a:xfrm>
            <a:off x="4022110" y="5850194"/>
            <a:ext cx="4172436" cy="441128"/>
          </a:xfrm>
          <a:prstGeom prst="rect">
            <a:avLst/>
          </a:prstGeom>
        </p:spPr>
      </p:pic>
    </p:spTree>
    <p:extLst>
      <p:ext uri="{BB962C8B-B14F-4D97-AF65-F5344CB8AC3E}">
        <p14:creationId xmlns:p14="http://schemas.microsoft.com/office/powerpoint/2010/main" val="547584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485D4-560D-28AF-0536-24B317704A5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48116EA-5D9F-4343-CA49-0A7454D135AC}"/>
              </a:ext>
            </a:extLst>
          </p:cNvPr>
          <p:cNvSpPr/>
          <p:nvPr/>
        </p:nvSpPr>
        <p:spPr>
          <a:xfrm>
            <a:off x="1131645" y="534122"/>
            <a:ext cx="10341293" cy="1200329"/>
          </a:xfrm>
          <a:prstGeom prst="rect">
            <a:avLst/>
          </a:prstGeom>
          <a:noFill/>
        </p:spPr>
        <p:txBody>
          <a:bodyPr wrap="none" lIns="91440" tIns="45720" rIns="91440" bIns="45720">
            <a:spAutoFit/>
          </a:bodyPr>
          <a:lstStyle/>
          <a:p>
            <a:r>
              <a:rPr lang="zh-CN" altLang="en-US" sz="7200" b="1" dirty="0">
                <a:ln w="0"/>
                <a:solidFill>
                  <a:srgbClr val="1CADE4"/>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数学逻辑推理演示和建议</a:t>
            </a:r>
          </a:p>
        </p:txBody>
      </p:sp>
      <p:sp>
        <p:nvSpPr>
          <p:cNvPr id="6" name="Rectangle 5">
            <a:extLst>
              <a:ext uri="{FF2B5EF4-FFF2-40B4-BE49-F238E27FC236}">
                <a16:creationId xmlns:a16="http://schemas.microsoft.com/office/drawing/2014/main" id="{717B9083-C944-BBD9-C84A-EA483EE88E74}"/>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4" name="Rectangle 3">
            <a:extLst>
              <a:ext uri="{FF2B5EF4-FFF2-40B4-BE49-F238E27FC236}">
                <a16:creationId xmlns:a16="http://schemas.microsoft.com/office/drawing/2014/main" id="{830F271A-9F7D-1970-D6BB-C3C01F773EA6}"/>
              </a:ext>
            </a:extLst>
          </p:cNvPr>
          <p:cNvSpPr/>
          <p:nvPr/>
        </p:nvSpPr>
        <p:spPr>
          <a:xfrm>
            <a:off x="1125228" y="2100851"/>
            <a:ext cx="10937610" cy="3970318"/>
          </a:xfrm>
          <a:prstGeom prst="rect">
            <a:avLst/>
          </a:prstGeom>
          <a:noFill/>
        </p:spPr>
        <p:txBody>
          <a:bodyPr wrap="none" lIns="91440" tIns="45720" rIns="91440" bIns="45720">
            <a:spAutoFit/>
          </a:bodyPr>
          <a:lstStyle/>
          <a:p>
            <a:r>
              <a:rPr lang="zh-CN" altLang="en-US" sz="3600" b="1" dirty="0">
                <a:ln w="0"/>
                <a:solidFill>
                  <a:srgbClr val="FF0000"/>
                </a:solidFill>
                <a:effectLst>
                  <a:outerShdw blurRad="38100" dist="25400" dir="5400000" algn="ctr" rotWithShape="0">
                    <a:srgbClr val="6E747A">
                      <a:alpha val="43000"/>
                    </a:srgbClr>
                  </a:outerShdw>
                </a:effectLst>
              </a:rPr>
              <a:t>数学和逻辑推理</a:t>
            </a:r>
            <a:r>
              <a:rPr lang="zh-CN" altLang="en-US" sz="3600" b="1" dirty="0">
                <a:ln w="0"/>
                <a:solidFill>
                  <a:schemeClr val="accent1"/>
                </a:solidFill>
                <a:effectLst>
                  <a:outerShdw blurRad="38100" dist="25400" dir="5400000" algn="ctr" rotWithShape="0">
                    <a:srgbClr val="6E747A">
                      <a:alpha val="43000"/>
                    </a:srgbClr>
                  </a:outerShdw>
                </a:effectLst>
              </a:rPr>
              <a:t>评测：</a:t>
            </a:r>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天梯图：</a:t>
            </a:r>
            <a:r>
              <a:rPr lang="en-US" altLang="zh-CN" sz="3600" b="1" dirty="0">
                <a:ln w="0"/>
                <a:solidFill>
                  <a:schemeClr val="accent1"/>
                </a:solidFill>
                <a:effectLst>
                  <a:outerShdw blurRad="38100" dist="25400" dir="5400000" algn="ctr" rotWithShape="0">
                    <a:srgbClr val="6E747A">
                      <a:alpha val="43000"/>
                    </a:srgbClr>
                  </a:outerShdw>
                </a:effectLst>
              </a:rPr>
              <a:t>o3-mini-high &gt; R1 &gt;= V3-0324</a:t>
            </a:r>
          </a:p>
          <a:p>
            <a:r>
              <a:rPr lang="en-US" altLang="zh-CN" sz="3600" b="1" dirty="0">
                <a:ln w="0"/>
                <a:solidFill>
                  <a:schemeClr val="accent1"/>
                </a:solidFill>
                <a:effectLst>
                  <a:outerShdw blurRad="38100" dist="25400" dir="5400000" algn="ctr" rotWithShape="0">
                    <a:srgbClr val="6E747A">
                      <a:alpha val="43000"/>
                    </a:srgbClr>
                  </a:outerShdw>
                </a:effectLst>
              </a:rPr>
              <a:t>                    &gt;= o1-mini &gt;= QWQ &gt;&gt; V3 &gt;&gt; GPT4o</a:t>
            </a: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主要的提升在于</a:t>
            </a:r>
            <a:r>
              <a:rPr lang="zh-CN" altLang="en-US" sz="3600" b="1" dirty="0">
                <a:ln w="0"/>
                <a:solidFill>
                  <a:srgbClr val="7030A0"/>
                </a:solidFill>
                <a:effectLst>
                  <a:outerShdw blurRad="38100" dist="25400" dir="5400000" algn="ctr" rotWithShape="0">
                    <a:srgbClr val="6E747A">
                      <a:alpha val="43000"/>
                    </a:srgbClr>
                  </a:outerShdw>
                </a:effectLst>
              </a:rPr>
              <a:t>训练了</a:t>
            </a:r>
            <a:r>
              <a:rPr lang="en-US" altLang="zh-CN" sz="3600" b="1" dirty="0">
                <a:ln w="0"/>
                <a:solidFill>
                  <a:srgbClr val="7030A0"/>
                </a:solidFill>
                <a:effectLst>
                  <a:outerShdw blurRad="38100" dist="25400" dir="5400000" algn="ctr" rotWithShape="0">
                    <a:srgbClr val="6E747A">
                      <a:alpha val="43000"/>
                    </a:srgbClr>
                  </a:outerShdw>
                </a:effectLst>
              </a:rPr>
              <a:t>R1</a:t>
            </a:r>
            <a:r>
              <a:rPr lang="zh-CN" altLang="en-US" sz="3600" b="1" dirty="0">
                <a:ln w="0"/>
                <a:solidFill>
                  <a:srgbClr val="7030A0"/>
                </a:solidFill>
                <a:effectLst>
                  <a:outerShdw blurRad="38100" dist="25400" dir="5400000" algn="ctr" rotWithShape="0">
                    <a:srgbClr val="6E747A">
                      <a:alpha val="43000"/>
                    </a:srgbClr>
                  </a:outerShdw>
                </a:effectLst>
              </a:rPr>
              <a:t>生成的推理链内容</a:t>
            </a:r>
            <a:endParaRPr lang="en-US" altLang="zh-CN" sz="3600" b="1" dirty="0">
              <a:ln w="0"/>
              <a:solidFill>
                <a:srgbClr val="7030A0"/>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en-US" altLang="zh-CN" sz="3600" b="1" dirty="0" err="1">
                <a:ln w="0"/>
                <a:solidFill>
                  <a:schemeClr val="accent1"/>
                </a:solidFill>
                <a:effectLst>
                  <a:outerShdw blurRad="38100" dist="25400" dir="5400000" algn="ctr" rotWithShape="0">
                    <a:srgbClr val="6E747A">
                      <a:alpha val="43000"/>
                    </a:srgbClr>
                  </a:outerShdw>
                </a:effectLst>
              </a:rPr>
              <a:t>MoE</a:t>
            </a:r>
            <a:r>
              <a:rPr lang="zh-CN" altLang="en-US" sz="3600" b="1" dirty="0">
                <a:ln w="0"/>
                <a:solidFill>
                  <a:schemeClr val="accent1"/>
                </a:solidFill>
                <a:effectLst>
                  <a:outerShdw blurRad="38100" dist="25400" dir="5400000" algn="ctr" rotWithShape="0">
                    <a:srgbClr val="6E747A">
                      <a:alpha val="43000"/>
                    </a:srgbClr>
                  </a:outerShdw>
                </a:effectLst>
              </a:rPr>
              <a:t>机制能够识别需要推理的内容，适时调用推理</a:t>
            </a:r>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en-US" altLang="zh-CN" sz="3600" b="1" dirty="0" err="1">
                <a:ln w="0"/>
                <a:solidFill>
                  <a:schemeClr val="accent1"/>
                </a:solidFill>
                <a:effectLst>
                  <a:outerShdw blurRad="38100" dist="25400" dir="5400000" algn="ctr" rotWithShape="0">
                    <a:srgbClr val="6E747A">
                      <a:alpha val="43000"/>
                    </a:srgbClr>
                  </a:outerShdw>
                </a:effectLst>
              </a:rPr>
              <a:t>MoE</a:t>
            </a:r>
            <a:r>
              <a:rPr lang="zh-CN" altLang="en-US" sz="3600" b="1" dirty="0">
                <a:ln w="0"/>
                <a:solidFill>
                  <a:schemeClr val="accent1"/>
                </a:solidFill>
                <a:effectLst>
                  <a:outerShdw blurRad="38100" dist="25400" dir="5400000" algn="ctr" rotWithShape="0">
                    <a:srgbClr val="6E747A">
                      <a:alpha val="43000"/>
                    </a:srgbClr>
                  </a:outerShdw>
                </a:effectLst>
              </a:rPr>
              <a:t>机制能够保持非推理能力的不下降</a:t>
            </a:r>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 </a:t>
            </a:r>
            <a:r>
              <a:rPr lang="zh-CN" altLang="en-US" sz="3600" b="1" dirty="0">
                <a:ln w="0"/>
                <a:solidFill>
                  <a:schemeClr val="accent1"/>
                </a:solidFill>
                <a:effectLst>
                  <a:outerShdw blurRad="38100" dist="25400" dir="5400000" algn="ctr" rotWithShape="0">
                    <a:srgbClr val="6E747A">
                      <a:alpha val="43000"/>
                    </a:srgbClr>
                  </a:outerShdw>
                </a:effectLst>
              </a:rPr>
              <a:t>但推理链的内容作为输出，使得输出更加冗长</a:t>
            </a:r>
            <a:endParaRPr lang="en-US" altLang="zh-CN" sz="3600" b="1"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455213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0AAC0-E820-8671-DC57-1EC6CCAC52A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9065B07F-658B-239C-0175-8A962E29B619}"/>
              </a:ext>
            </a:extLst>
          </p:cNvPr>
          <p:cNvSpPr/>
          <p:nvPr/>
        </p:nvSpPr>
        <p:spPr>
          <a:xfrm>
            <a:off x="8690738" y="6291322"/>
            <a:ext cx="3546612" cy="584775"/>
          </a:xfrm>
          <a:prstGeom prst="rect">
            <a:avLst/>
          </a:prstGeom>
          <a:noFill/>
        </p:spPr>
        <p:txBody>
          <a:bodyPr wrap="none" lIns="91440" tIns="45720" rIns="91440" bIns="45720">
            <a:spAutoFit/>
          </a:bodyPr>
          <a:lstStyle/>
          <a:p>
            <a:pPr algn="ct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NathMath</a:t>
            </a:r>
            <a:r>
              <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 </a:t>
            </a:r>
            <a:r>
              <a:rPr lang="en-US" sz="3200" b="1" cap="none" spc="0" dirty="0" err="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Bilibili</a:t>
            </a:r>
            <a:endParaRPr lang="en-U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4" name="Rectangle 3">
            <a:extLst>
              <a:ext uri="{FF2B5EF4-FFF2-40B4-BE49-F238E27FC236}">
                <a16:creationId xmlns:a16="http://schemas.microsoft.com/office/drawing/2014/main" id="{41A3B5D8-D8A3-D6DE-7BCD-CA5A1670E834}"/>
              </a:ext>
            </a:extLst>
          </p:cNvPr>
          <p:cNvSpPr/>
          <p:nvPr/>
        </p:nvSpPr>
        <p:spPr>
          <a:xfrm>
            <a:off x="1125228" y="2100851"/>
            <a:ext cx="9397701" cy="2862322"/>
          </a:xfrm>
          <a:prstGeom prst="rect">
            <a:avLst/>
          </a:prstGeom>
          <a:noFill/>
        </p:spPr>
        <p:txBody>
          <a:bodyPr wrap="none" lIns="91440" tIns="45720" rIns="91440" bIns="45720">
            <a:spAutoFit/>
          </a:bodyPr>
          <a:lstStyle/>
          <a:p>
            <a:r>
              <a:rPr lang="zh-CN" altLang="en-US" sz="3600" b="1" dirty="0">
                <a:ln w="0"/>
                <a:solidFill>
                  <a:srgbClr val="FF0000"/>
                </a:solidFill>
                <a:effectLst>
                  <a:outerShdw blurRad="38100" dist="25400" dir="5400000" algn="ctr" rotWithShape="0">
                    <a:srgbClr val="6E747A">
                      <a:alpha val="43000"/>
                    </a:srgbClr>
                  </a:outerShdw>
                </a:effectLst>
              </a:rPr>
              <a:t>数学和逻辑推理</a:t>
            </a:r>
            <a:r>
              <a:rPr lang="zh-CN" altLang="en-US" sz="3600" b="1" dirty="0">
                <a:ln w="0"/>
                <a:solidFill>
                  <a:schemeClr val="accent1"/>
                </a:solidFill>
                <a:effectLst>
                  <a:outerShdw blurRad="38100" dist="25400" dir="5400000" algn="ctr" rotWithShape="0">
                    <a:srgbClr val="6E747A">
                      <a:alpha val="43000"/>
                    </a:srgbClr>
                  </a:outerShdw>
                </a:effectLst>
              </a:rPr>
              <a:t>测试：</a:t>
            </a:r>
            <a:endParaRPr lang="en-US" altLang="zh-CN" sz="3600" b="1" dirty="0">
              <a:ln w="0"/>
              <a:solidFill>
                <a:schemeClr val="accent1"/>
              </a:solidFill>
              <a:effectLst>
                <a:outerShdw blurRad="38100" dist="25400" dir="5400000" algn="ctr" rotWithShape="0">
                  <a:srgbClr val="6E747A">
                    <a:alpha val="43000"/>
                  </a:srgbClr>
                </a:outerShdw>
              </a:effectLst>
            </a:endParaRPr>
          </a:p>
          <a:p>
            <a:endParaRPr lang="en-US" altLang="zh-CN" sz="3600" b="1" dirty="0">
              <a:ln w="0"/>
              <a:solidFill>
                <a:schemeClr val="accent1"/>
              </a:solidFill>
              <a:effectLst>
                <a:outerShdw blurRad="38100" dist="25400" dir="5400000" algn="ctr" rotWithShape="0">
                  <a:srgbClr val="6E747A">
                    <a:alpha val="43000"/>
                  </a:srgbClr>
                </a:outerShdw>
              </a:effectLst>
            </a:endParaRPr>
          </a:p>
          <a:p>
            <a:r>
              <a:rPr lang="zh-CN" altLang="en-US" sz="3600" b="1" dirty="0">
                <a:ln w="0"/>
                <a:solidFill>
                  <a:schemeClr val="accent1"/>
                </a:solidFill>
                <a:effectLst>
                  <a:outerShdw blurRad="38100" dist="25400" dir="5400000" algn="ctr" rotWithShape="0">
                    <a:srgbClr val="6E747A">
                      <a:alpha val="43000"/>
                    </a:srgbClr>
                  </a:outerShdw>
                </a:effectLst>
              </a:rPr>
              <a:t>案例：</a:t>
            </a:r>
            <a:r>
              <a:rPr lang="en-US" altLang="zh-CN" sz="3600" b="1" dirty="0">
                <a:ln w="0"/>
                <a:solidFill>
                  <a:schemeClr val="accent1"/>
                </a:solidFill>
                <a:effectLst>
                  <a:outerShdw blurRad="38100" dist="25400" dir="5400000" algn="ctr" rotWithShape="0">
                    <a:srgbClr val="6E747A">
                      <a:alpha val="43000"/>
                    </a:srgbClr>
                  </a:outerShdw>
                </a:effectLst>
              </a:rPr>
              <a:t> NM-GRE52</a:t>
            </a:r>
            <a:r>
              <a:rPr lang="zh-CN" altLang="en-US" sz="3600" b="1" dirty="0">
                <a:ln w="0"/>
                <a:solidFill>
                  <a:schemeClr val="accent1"/>
                </a:solidFill>
                <a:effectLst>
                  <a:outerShdw blurRad="38100" dist="25400" dir="5400000" algn="ctr" rotWithShape="0">
                    <a:srgbClr val="6E747A">
                      <a:alpha val="43000"/>
                    </a:srgbClr>
                  </a:outerShdw>
                </a:effectLst>
              </a:rPr>
              <a:t>的测试实际情况</a:t>
            </a:r>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简单数学问答</a:t>
            </a:r>
            <a:r>
              <a:rPr lang="en-US" altLang="zh-CN" sz="3600" b="1" dirty="0">
                <a:ln w="0"/>
                <a:solidFill>
                  <a:schemeClr val="accent1"/>
                </a:solidFill>
                <a:effectLst>
                  <a:outerShdw blurRad="38100" dist="25400" dir="5400000" algn="ctr" rotWithShape="0">
                    <a:srgbClr val="6E747A">
                      <a:alpha val="43000"/>
                    </a:srgbClr>
                  </a:outerShdw>
                </a:effectLst>
              </a:rPr>
              <a:t>(</a:t>
            </a:r>
            <a:r>
              <a:rPr lang="zh-CN" altLang="en-US" sz="3600" b="1" dirty="0">
                <a:ln w="0"/>
                <a:solidFill>
                  <a:schemeClr val="accent1"/>
                </a:solidFill>
                <a:effectLst>
                  <a:outerShdw blurRad="38100" dist="25400" dir="5400000" algn="ctr" rotWithShape="0">
                    <a:srgbClr val="6E747A">
                      <a:alpha val="43000"/>
                    </a:srgbClr>
                  </a:outerShdw>
                </a:effectLst>
              </a:rPr>
              <a:t>比大小</a:t>
            </a:r>
            <a:r>
              <a:rPr lang="en-US" altLang="zh-CN" sz="3600" b="1" dirty="0">
                <a:ln w="0"/>
                <a:solidFill>
                  <a:schemeClr val="accent1"/>
                </a:solidFill>
                <a:effectLst>
                  <a:outerShdw blurRad="38100" dist="25400" dir="5400000" algn="ctr" rotWithShape="0">
                    <a:srgbClr val="6E747A">
                      <a:alpha val="43000"/>
                    </a:srgbClr>
                  </a:outerShdw>
                </a:effectLst>
              </a:rPr>
              <a:t>/</a:t>
            </a:r>
            <a:r>
              <a:rPr lang="zh-CN" altLang="en-US" sz="3600" b="1" dirty="0">
                <a:ln w="0"/>
                <a:solidFill>
                  <a:schemeClr val="accent1"/>
                </a:solidFill>
                <a:effectLst>
                  <a:outerShdw blurRad="38100" dist="25400" dir="5400000" algn="ctr" rotWithShape="0">
                    <a:srgbClr val="6E747A">
                      <a:alpha val="43000"/>
                    </a:srgbClr>
                  </a:outerShdw>
                </a:effectLst>
              </a:rPr>
              <a:t>解方程</a:t>
            </a:r>
            <a:r>
              <a:rPr lang="en-US" altLang="zh-CN" sz="3600" b="1" dirty="0">
                <a:ln w="0"/>
                <a:solidFill>
                  <a:schemeClr val="accent1"/>
                </a:solidFill>
                <a:effectLst>
                  <a:outerShdw blurRad="38100" dist="25400" dir="5400000" algn="ctr" rotWithShape="0">
                    <a:srgbClr val="6E747A">
                      <a:alpha val="43000"/>
                    </a:srgbClr>
                  </a:outerShdw>
                </a:effectLst>
              </a:rPr>
              <a:t>)</a:t>
            </a:r>
            <a:r>
              <a:rPr lang="zh-CN" altLang="en-US" sz="3600" b="1" dirty="0">
                <a:ln w="0"/>
                <a:solidFill>
                  <a:schemeClr val="accent1"/>
                </a:solidFill>
                <a:effectLst>
                  <a:outerShdw blurRad="38100" dist="25400" dir="5400000" algn="ctr" rotWithShape="0">
                    <a:srgbClr val="6E747A">
                      <a:alpha val="43000"/>
                    </a:srgbClr>
                  </a:outerShdw>
                </a:effectLst>
              </a:rPr>
              <a:t>的测试</a:t>
            </a:r>
            <a:endParaRPr lang="en-US" altLang="zh-CN" sz="3600" b="1" dirty="0">
              <a:ln w="0"/>
              <a:solidFill>
                <a:schemeClr val="accent1"/>
              </a:solidFill>
              <a:effectLst>
                <a:outerShdw blurRad="38100" dist="25400" dir="5400000" algn="ctr" rotWithShape="0">
                  <a:srgbClr val="6E747A">
                    <a:alpha val="43000"/>
                  </a:srgbClr>
                </a:outerShdw>
              </a:effectLst>
            </a:endParaRPr>
          </a:p>
          <a:p>
            <a:r>
              <a:rPr lang="en-US" altLang="zh-CN" sz="3600" b="1" dirty="0">
                <a:ln w="0"/>
                <a:solidFill>
                  <a:schemeClr val="accent1"/>
                </a:solidFill>
                <a:effectLst>
                  <a:outerShdw blurRad="38100" dist="25400" dir="5400000" algn="ctr" rotWithShape="0">
                    <a:srgbClr val="6E747A">
                      <a:alpha val="43000"/>
                    </a:srgbClr>
                  </a:outerShdw>
                </a:effectLst>
              </a:rPr>
              <a:t>			 </a:t>
            </a:r>
            <a:r>
              <a:rPr lang="zh-CN" altLang="en-US" sz="3600" b="1" dirty="0">
                <a:ln w="0"/>
                <a:solidFill>
                  <a:schemeClr val="accent1"/>
                </a:solidFill>
                <a:effectLst>
                  <a:outerShdw blurRad="38100" dist="25400" dir="5400000" algn="ctr" rotWithShape="0">
                    <a:srgbClr val="6E747A">
                      <a:alpha val="43000"/>
                    </a:srgbClr>
                  </a:outerShdw>
                </a:effectLst>
              </a:rPr>
              <a:t>复杂金融问题</a:t>
            </a:r>
            <a:r>
              <a:rPr lang="en-US" altLang="zh-CN" sz="3600" b="1" dirty="0">
                <a:ln w="0"/>
                <a:solidFill>
                  <a:schemeClr val="accent1"/>
                </a:solidFill>
                <a:effectLst>
                  <a:outerShdw blurRad="38100" dist="25400" dir="5400000" algn="ctr" rotWithShape="0">
                    <a:srgbClr val="6E747A">
                      <a:alpha val="43000"/>
                    </a:srgbClr>
                  </a:outerShdw>
                </a:effectLst>
              </a:rPr>
              <a:t>(q-Quant)</a:t>
            </a:r>
            <a:r>
              <a:rPr lang="zh-CN" altLang="en-US" sz="3600" b="1" dirty="0">
                <a:ln w="0"/>
                <a:solidFill>
                  <a:schemeClr val="accent1"/>
                </a:solidFill>
                <a:effectLst>
                  <a:outerShdw blurRad="38100" dist="25400" dir="5400000" algn="ctr" rotWithShape="0">
                    <a:srgbClr val="6E747A">
                      <a:alpha val="43000"/>
                    </a:srgbClr>
                  </a:outerShdw>
                </a:effectLst>
              </a:rPr>
              <a:t>的解决测试</a:t>
            </a:r>
            <a:endParaRPr lang="en-US" altLang="zh-CN" sz="3600" b="1" dirty="0">
              <a:ln w="0"/>
              <a:effectLst>
                <a:outerShdw blurRad="38100" dist="25400" dir="5400000" algn="ctr" rotWithShape="0">
                  <a:srgbClr val="6E747A">
                    <a:alpha val="43000"/>
                  </a:srgbClr>
                </a:outerShdw>
              </a:effectLst>
            </a:endParaRPr>
          </a:p>
        </p:txBody>
      </p:sp>
      <p:sp>
        <p:nvSpPr>
          <p:cNvPr id="3" name="Rectangle 2">
            <a:extLst>
              <a:ext uri="{FF2B5EF4-FFF2-40B4-BE49-F238E27FC236}">
                <a16:creationId xmlns:a16="http://schemas.microsoft.com/office/drawing/2014/main" id="{32BDB1D9-4DFE-EE57-B9DD-6D634780F073}"/>
              </a:ext>
            </a:extLst>
          </p:cNvPr>
          <p:cNvSpPr/>
          <p:nvPr/>
        </p:nvSpPr>
        <p:spPr>
          <a:xfrm>
            <a:off x="1131645" y="534122"/>
            <a:ext cx="10341293" cy="1200329"/>
          </a:xfrm>
          <a:prstGeom prst="rect">
            <a:avLst/>
          </a:prstGeom>
          <a:noFill/>
        </p:spPr>
        <p:txBody>
          <a:bodyPr wrap="none" lIns="91440" tIns="45720" rIns="91440" bIns="45720">
            <a:spAutoFit/>
          </a:bodyPr>
          <a:lstStyle/>
          <a:p>
            <a:r>
              <a:rPr lang="zh-CN" altLang="en-US" sz="7200" b="1" dirty="0">
                <a:ln w="0"/>
                <a:solidFill>
                  <a:srgbClr val="1CADE4"/>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数学逻辑推理演示和建议</a:t>
            </a:r>
          </a:p>
        </p:txBody>
      </p:sp>
    </p:spTree>
    <p:extLst>
      <p:ext uri="{BB962C8B-B14F-4D97-AF65-F5344CB8AC3E}">
        <p14:creationId xmlns:p14="http://schemas.microsoft.com/office/powerpoint/2010/main" val="403943655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TM02900769[[fn=Retrospect]]</Template>
  <TotalTime>303</TotalTime>
  <Words>4225</Words>
  <Application>Microsoft Office PowerPoint</Application>
  <PresentationFormat>Widescreen</PresentationFormat>
  <Paragraphs>701</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微软雅黑</vt:lpstr>
      <vt:lpstr>Calibri</vt:lpstr>
      <vt:lpstr>Calibri Light</vt:lpstr>
      <vt:lpstr>Consolas</vt:lpstr>
      <vt:lpstr>Source Sans Pro</vt:lpstr>
      <vt:lpstr>Retrospect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huang box</dc:creator>
  <cp:lastModifiedBy>huang box</cp:lastModifiedBy>
  <cp:revision>75</cp:revision>
  <dcterms:created xsi:type="dcterms:W3CDTF">2025-03-07T05:12:52Z</dcterms:created>
  <dcterms:modified xsi:type="dcterms:W3CDTF">2025-03-27T02:39:11Z</dcterms:modified>
</cp:coreProperties>
</file>